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4" r:id="rId1"/>
  </p:sldMasterIdLst>
  <p:notesMasterIdLst>
    <p:notesMasterId r:id="rId20"/>
  </p:notesMasterIdLst>
  <p:handoutMasterIdLst>
    <p:handoutMasterId r:id="rId21"/>
  </p:handoutMasterIdLst>
  <p:sldIdLst>
    <p:sldId id="258" r:id="rId2"/>
    <p:sldId id="331" r:id="rId3"/>
    <p:sldId id="332" r:id="rId4"/>
    <p:sldId id="333" r:id="rId5"/>
    <p:sldId id="334" r:id="rId6"/>
    <p:sldId id="335" r:id="rId7"/>
    <p:sldId id="336" r:id="rId8"/>
    <p:sldId id="337" r:id="rId9"/>
    <p:sldId id="257" r:id="rId10"/>
    <p:sldId id="279" r:id="rId11"/>
    <p:sldId id="280" r:id="rId12"/>
    <p:sldId id="281" r:id="rId13"/>
    <p:sldId id="282" r:id="rId14"/>
    <p:sldId id="283" r:id="rId15"/>
    <p:sldId id="285" r:id="rId16"/>
    <p:sldId id="284" r:id="rId17"/>
    <p:sldId id="286" r:id="rId18"/>
    <p:sldId id="267" r:id="rId19"/>
  </p:sldIdLst>
  <p:sldSz cx="12192000" cy="6858000"/>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1F1"/>
    <a:srgbClr val="DA7A7A"/>
    <a:srgbClr val="72CA9A"/>
    <a:srgbClr val="6CA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F4354F-5B59-6D25-A902-C76A032B3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CAB4FD-F548-5F41-BEF5-AA8497F9D5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94885A-F6E1-4397-87E5-C72C9C3F4F22}" type="datetimeFigureOut">
              <a:rPr lang="en-US" smtClean="0"/>
              <a:t>5/18/2023</a:t>
            </a:fld>
            <a:endParaRPr lang="en-US"/>
          </a:p>
        </p:txBody>
      </p:sp>
      <p:sp>
        <p:nvSpPr>
          <p:cNvPr id="4" name="Footer Placeholder 3">
            <a:extLst>
              <a:ext uri="{FF2B5EF4-FFF2-40B4-BE49-F238E27FC236}">
                <a16:creationId xmlns:a16="http://schemas.microsoft.com/office/drawing/2014/main" id="{148A08C9-FD98-451D-1E38-817068E18E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83962-A261-0C42-6B60-FC1C6AC74B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217E58-9348-4DC8-B1A2-251D3BE6DE43}" type="slidenum">
              <a:rPr lang="en-US" smtClean="0"/>
              <a:t>‹#›</a:t>
            </a:fld>
            <a:endParaRPr lang="en-US"/>
          </a:p>
        </p:txBody>
      </p:sp>
    </p:spTree>
    <p:extLst>
      <p:ext uri="{BB962C8B-B14F-4D97-AF65-F5344CB8AC3E}">
        <p14:creationId xmlns:p14="http://schemas.microsoft.com/office/powerpoint/2010/main" val="4211352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79D1C-CBE2-460D-86CD-3E97BC9449EF}"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80176-9E2B-45E1-AFF6-0E55CA1CAAC3}" type="slidenum">
              <a:rPr lang="en-US" smtClean="0"/>
              <a:t>‹#›</a:t>
            </a:fld>
            <a:endParaRPr lang="en-US"/>
          </a:p>
        </p:txBody>
      </p:sp>
    </p:spTree>
    <p:extLst>
      <p:ext uri="{BB962C8B-B14F-4D97-AF65-F5344CB8AC3E}">
        <p14:creationId xmlns:p14="http://schemas.microsoft.com/office/powerpoint/2010/main" val="10335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88047C-894D-405A-962A-DDEBF981B923}"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08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E366C81-A082-4AB9-A334-019E2A6D3124}" type="datetime1">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66540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E40D8-B3BD-4A8A-9B73-277E5F3E4F31}"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141195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688E6-304B-415A-B893-5C79D834D330}"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9943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5C2BDE-FA46-457A-9CCE-F50EFA7143DD}"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412062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D1A398-5DD3-4606-8247-81D0A80C784C}"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11452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8ED744-27B2-4935-8508-7AFFF051F9E3}"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68455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C185F-B459-4A83-882A-434BF05FED48}"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003537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886BF-4D48-4889-B728-838001A1111E}"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1638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469C8-59A6-4BFB-AFB9-5546A4C76C7D}"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79805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CCBBA-706A-40F2-AAF0-3515891FCE69}" type="datetime1">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31786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35D00E-769F-4DB8-A057-E3F34DA13BB9}" type="datetime1">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183234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7E7503-FB77-452F-B241-F05B743A6F61}" type="datetime1">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149391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0711F3-08C0-4464-BF40-D0CDBEC586B3}" type="datetime1">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74468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3B9A1-BDB3-4DB4-BE0A-90466B8F5010}" type="datetime1">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16961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C284C1-C212-4DD3-AE1F-CBDB06BD7D71}" type="datetime1">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394677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577726-18CC-4301-9AA1-476F5AE06F5D}" type="datetime1">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D64701-E5B1-4579-97F6-E47227D707A0}" type="slidenum">
              <a:rPr lang="en-US" smtClean="0"/>
              <a:t>‹#›</a:t>
            </a:fld>
            <a:endParaRPr lang="en-US"/>
          </a:p>
        </p:txBody>
      </p:sp>
    </p:spTree>
    <p:extLst>
      <p:ext uri="{BB962C8B-B14F-4D97-AF65-F5344CB8AC3E}">
        <p14:creationId xmlns:p14="http://schemas.microsoft.com/office/powerpoint/2010/main" val="277945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69A0CAE-7709-4D1A-BB18-E8D7EAF7C857}" type="datetime1">
              <a:rPr lang="en-US" smtClean="0"/>
              <a:t>5/18/2023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BD64701-E5B1-4579-97F6-E47227D707A0}" type="slidenum">
              <a:rPr lang="en-US" smtClean="0"/>
              <a:t>‹#›</a:t>
            </a:fld>
            <a:endParaRPr lang="en-US"/>
          </a:p>
        </p:txBody>
      </p:sp>
    </p:spTree>
    <p:extLst>
      <p:ext uri="{BB962C8B-B14F-4D97-AF65-F5344CB8AC3E}">
        <p14:creationId xmlns:p14="http://schemas.microsoft.com/office/powerpoint/2010/main" val="2259671776"/>
      </p:ext>
    </p:extLst>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240BF-DAEF-9372-A38D-78F3509B052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AED5322-D411-EA66-0ABD-9572F764E0E1}"/>
              </a:ext>
            </a:extLst>
          </p:cNvPr>
          <p:cNvSpPr/>
          <p:nvPr/>
        </p:nvSpPr>
        <p:spPr>
          <a:xfrm>
            <a:off x="4937761" y="4281054"/>
            <a:ext cx="6974378" cy="161682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EG" sz="4800" dirty="0"/>
              <a:t>كورس تعليم التداول</a:t>
            </a:r>
          </a:p>
          <a:p>
            <a:pPr algn="ctr"/>
            <a:r>
              <a:rPr lang="ar-EG" dirty="0"/>
              <a:t>للمبتدأين</a:t>
            </a:r>
          </a:p>
          <a:p>
            <a:pPr algn="ctr"/>
            <a:r>
              <a:rPr lang="en-US" dirty="0"/>
              <a:t>From A  to  Z</a:t>
            </a:r>
          </a:p>
          <a:p>
            <a:pPr algn="ctr"/>
            <a:r>
              <a:rPr lang="en-US" dirty="0">
                <a:solidFill>
                  <a:schemeClr val="tx1">
                    <a:lumMod val="65000"/>
                  </a:schemeClr>
                </a:solidFill>
              </a:rPr>
              <a:t>Eng. Eslam Salman</a:t>
            </a:r>
          </a:p>
        </p:txBody>
      </p:sp>
    </p:spTree>
    <p:extLst>
      <p:ext uri="{BB962C8B-B14F-4D97-AF65-F5344CB8AC3E}">
        <p14:creationId xmlns:p14="http://schemas.microsoft.com/office/powerpoint/2010/main" val="210980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9</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1005840" y="1266502"/>
            <a:ext cx="9531532" cy="3671258"/>
          </a:xfrm>
          <a:prstGeom prst="round2DiagRect">
            <a:avLst/>
          </a:prstGeom>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تساعد المؤشرات في </a:t>
            </a:r>
            <a:r>
              <a:rPr lang="ar-EG" sz="3600" b="1" dirty="0">
                <a:ln/>
                <a:solidFill>
                  <a:srgbClr val="FF0000"/>
                </a:solidFill>
                <a:latin typeface="Calibri" panose="020F0502020204030204" pitchFamily="34" charset="0"/>
                <a:ea typeface="Calibri" panose="020F0502020204030204" pitchFamily="34" charset="0"/>
                <a:cs typeface="Arial" panose="020B0604020202020204" pitchFamily="34" charset="0"/>
              </a:rPr>
              <a:t>تتبع سلوك سوق الأوراق المالية</a:t>
            </a: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 عندما ترتفع أسعار بعض الأسهم وينخفض البعض الآخر ، يوضح المؤشر مدى </a:t>
            </a:r>
            <a:r>
              <a:rPr lang="ar-EG" sz="3600" b="1" dirty="0">
                <a:ln/>
                <a:solidFill>
                  <a:srgbClr val="FF0000"/>
                </a:solidFill>
                <a:latin typeface="Calibri" panose="020F0502020204030204" pitchFamily="34" charset="0"/>
                <a:ea typeface="Calibri" panose="020F0502020204030204" pitchFamily="34" charset="0"/>
                <a:cs typeface="Arial" panose="020B0604020202020204" pitchFamily="34" charset="0"/>
              </a:rPr>
              <a:t>ارتفاع أو انخفاض سوق الأسهم في المتوسط.</a:t>
            </a:r>
            <a:endParaRPr lang="en-US" sz="3600" b="1" dirty="0">
              <a:ln/>
              <a:solidFill>
                <a:srgbClr val="FF0000"/>
              </a:solidFill>
            </a:endParaRPr>
          </a:p>
        </p:txBody>
      </p:sp>
    </p:spTree>
    <p:extLst>
      <p:ext uri="{BB962C8B-B14F-4D97-AF65-F5344CB8AC3E}">
        <p14:creationId xmlns:p14="http://schemas.microsoft.com/office/powerpoint/2010/main" val="36953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10</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1515291" y="1266502"/>
            <a:ext cx="9196252" cy="3671258"/>
          </a:xfrm>
          <a:prstGeom prst="round2DiagRect">
            <a:avLst/>
          </a:prstGeom>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تصنف وكالات البورصة حساب </a:t>
            </a:r>
            <a:r>
              <a:rPr lang="ar-EG" sz="3600" b="1" dirty="0">
                <a:ln/>
                <a:solidFill>
                  <a:srgbClr val="FF0000"/>
                </a:solidFill>
                <a:latin typeface="Calibri" panose="020F0502020204030204" pitchFamily="34" charset="0"/>
                <a:ea typeface="Calibri" panose="020F0502020204030204" pitchFamily="34" charset="0"/>
                <a:cs typeface="Arial" panose="020B0604020202020204" pitchFamily="34" charset="0"/>
              </a:rPr>
              <a:t>قيمة مؤشرات سوق الأسهم</a:t>
            </a: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 </a:t>
            </a:r>
          </a:p>
          <a:p>
            <a:pPr algn="ctr"/>
            <a:endPar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endParaRPr>
          </a:p>
          <a:p>
            <a:pPr algn="ct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يتكون اسم المؤشر بشكل أساسي من اختصار وأحيانا </a:t>
            </a:r>
            <a:r>
              <a:rPr lang="ar-EG" sz="3600" b="1" dirty="0">
                <a:ln/>
                <a:solidFill>
                  <a:srgbClr val="FF0000"/>
                </a:solidFill>
                <a:latin typeface="Calibri" panose="020F0502020204030204" pitchFamily="34" charset="0"/>
                <a:ea typeface="Calibri" panose="020F0502020204030204" pitchFamily="34" charset="0"/>
                <a:cs typeface="Arial" panose="020B0604020202020204" pitchFamily="34" charset="0"/>
              </a:rPr>
              <a:t>عدد من الشركات التي تشكله.</a:t>
            </a:r>
            <a:endParaRPr lang="en-US" sz="3600" b="1" dirty="0">
              <a:ln/>
              <a:solidFill>
                <a:srgbClr val="FF0000"/>
              </a:solidFill>
            </a:endParaRPr>
          </a:p>
        </p:txBody>
      </p:sp>
      <p:sp>
        <p:nvSpPr>
          <p:cNvPr id="4" name="Rectangle: Diagonal Corners Rounded 3">
            <a:extLst>
              <a:ext uri="{FF2B5EF4-FFF2-40B4-BE49-F238E27FC236}">
                <a16:creationId xmlns:a16="http://schemas.microsoft.com/office/drawing/2014/main" id="{74DEE71E-6B55-942E-8B6B-0C9582C7DB38}"/>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200" dirty="0">
                <a:ln w="0"/>
                <a:solidFill>
                  <a:schemeClr val="tx1"/>
                </a:solidFill>
                <a:effectLst>
                  <a:outerShdw blurRad="38100" dist="19050" dir="2700000" algn="tl" rotWithShape="0">
                    <a:schemeClr val="dk1">
                      <a:alpha val="40000"/>
                    </a:schemeClr>
                  </a:outerShdw>
                </a:effectLst>
              </a:rPr>
              <a:t>من اللذي يصنف؟</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21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11</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1127759" y="1523405"/>
            <a:ext cx="9505407" cy="3061658"/>
          </a:xfrm>
          <a:prstGeom prst="round2DiagRect">
            <a:avLst/>
          </a:prstGeom>
          <a:effectLst>
            <a:outerShdw blurRad="76200" dist="12700" dir="2700000" sy="-23000" kx="-800400" algn="bl" rotWithShape="0">
              <a:prstClr val="black">
                <a:alpha val="20000"/>
              </a:prstClr>
            </a:outerShdw>
            <a:reflection blurRad="6350" stA="50000" endA="300" endPos="38500" dist="50800" dir="5400000" sy="-100000" algn="bl" rotWithShape="0"/>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يوجد أكثر من </a:t>
            </a:r>
            <a:r>
              <a:rPr lang="ar-EG" sz="3600" b="1" dirty="0">
                <a:ln/>
                <a:solidFill>
                  <a:srgbClr val="FF0000"/>
                </a:solidFill>
                <a:latin typeface="Calibri" panose="020F0502020204030204" pitchFamily="34" charset="0"/>
                <a:ea typeface="Calibri" panose="020F0502020204030204" pitchFamily="34" charset="0"/>
                <a:cs typeface="Arial" panose="020B0604020202020204" pitchFamily="34" charset="0"/>
              </a:rPr>
              <a:t>3 ملايين مؤشر أسهم في العالم </a:t>
            </a:r>
            <a:r>
              <a:rPr lang="ar-EG" sz="3600" b="1" dirty="0">
                <a:ln/>
                <a:solidFill>
                  <a:srgbClr val="00B050"/>
                </a:solidFill>
                <a:latin typeface="Calibri" panose="020F0502020204030204" pitchFamily="34" charset="0"/>
                <a:ea typeface="Calibri" panose="020F0502020204030204" pitchFamily="34" charset="0"/>
                <a:cs typeface="Arial" panose="020B0604020202020204" pitchFamily="34" charset="0"/>
              </a:rPr>
              <a:t>، وفقا لجمعية صناعة المؤشرات. لذلك ، هناك طرق عديدة لتصنيف مؤشرات الأسهم ، على سبيل المثال:</a:t>
            </a:r>
            <a:endParaRPr lang="en-US" sz="3600" b="1" dirty="0">
              <a:ln/>
              <a:solidFill>
                <a:srgbClr val="FF0000"/>
              </a:solidFill>
            </a:endParaRPr>
          </a:p>
        </p:txBody>
      </p:sp>
      <p:sp>
        <p:nvSpPr>
          <p:cNvPr id="4" name="Rectangle: Diagonal Corners Rounded 3">
            <a:extLst>
              <a:ext uri="{FF2B5EF4-FFF2-40B4-BE49-F238E27FC236}">
                <a16:creationId xmlns:a16="http://schemas.microsoft.com/office/drawing/2014/main" id="{F77E220F-3540-F0C6-B42D-89FABA6DBB46}"/>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600" dirty="0">
                <a:ln w="0"/>
                <a:solidFill>
                  <a:schemeClr val="tx1"/>
                </a:solidFill>
                <a:effectLst>
                  <a:outerShdw blurRad="38100" dist="19050" dir="2700000" algn="tl" rotWithShape="0">
                    <a:schemeClr val="dk1">
                      <a:alpha val="40000"/>
                    </a:schemeClr>
                  </a:outerShdw>
                </a:effectLst>
              </a:rPr>
              <a:t>3 ملايين مؤشر</a:t>
            </a:r>
            <a:endParaRPr lang="en-US"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10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12</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792481" y="1536699"/>
            <a:ext cx="10054046" cy="1705495"/>
          </a:xfrm>
          <a:custGeom>
            <a:avLst/>
            <a:gdLst>
              <a:gd name="connsiteX0" fmla="*/ 284255 w 10054046"/>
              <a:gd name="connsiteY0" fmla="*/ 0 h 1705495"/>
              <a:gd name="connsiteX1" fmla="*/ 10054046 w 10054046"/>
              <a:gd name="connsiteY1" fmla="*/ 0 h 1705495"/>
              <a:gd name="connsiteX2" fmla="*/ 10054046 w 10054046"/>
              <a:gd name="connsiteY2" fmla="*/ 0 h 1705495"/>
              <a:gd name="connsiteX3" fmla="*/ 10054046 w 10054046"/>
              <a:gd name="connsiteY3" fmla="*/ 1421240 h 1705495"/>
              <a:gd name="connsiteX4" fmla="*/ 9769791 w 10054046"/>
              <a:gd name="connsiteY4" fmla="*/ 1705495 h 1705495"/>
              <a:gd name="connsiteX5" fmla="*/ 0 w 10054046"/>
              <a:gd name="connsiteY5" fmla="*/ 1705495 h 1705495"/>
              <a:gd name="connsiteX6" fmla="*/ 0 w 10054046"/>
              <a:gd name="connsiteY6" fmla="*/ 1705495 h 1705495"/>
              <a:gd name="connsiteX7" fmla="*/ 0 w 10054046"/>
              <a:gd name="connsiteY7" fmla="*/ 284255 h 1705495"/>
              <a:gd name="connsiteX8" fmla="*/ 284255 w 10054046"/>
              <a:gd name="connsiteY8" fmla="*/ 0 h 170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4046" h="1705495" fill="none" extrusionOk="0">
                <a:moveTo>
                  <a:pt x="284255" y="0"/>
                </a:moveTo>
                <a:cubicBezTo>
                  <a:pt x="3112747" y="86469"/>
                  <a:pt x="7894883" y="-102829"/>
                  <a:pt x="10054046" y="0"/>
                </a:cubicBezTo>
                <a:lnTo>
                  <a:pt x="10054046" y="0"/>
                </a:lnTo>
                <a:cubicBezTo>
                  <a:pt x="10179681" y="271175"/>
                  <a:pt x="10012514" y="1090125"/>
                  <a:pt x="10054046" y="1421240"/>
                </a:cubicBezTo>
                <a:cubicBezTo>
                  <a:pt x="10056386" y="1567850"/>
                  <a:pt x="9947339" y="1728573"/>
                  <a:pt x="9769791" y="1705495"/>
                </a:cubicBezTo>
                <a:cubicBezTo>
                  <a:pt x="7316030" y="1647257"/>
                  <a:pt x="3791088" y="1770031"/>
                  <a:pt x="0" y="1705495"/>
                </a:cubicBezTo>
                <a:lnTo>
                  <a:pt x="0" y="1705495"/>
                </a:lnTo>
                <a:cubicBezTo>
                  <a:pt x="-23925" y="1258550"/>
                  <a:pt x="-11463" y="490567"/>
                  <a:pt x="0" y="284255"/>
                </a:cubicBezTo>
                <a:cubicBezTo>
                  <a:pt x="-7914" y="124089"/>
                  <a:pt x="120511" y="29086"/>
                  <a:pt x="284255" y="0"/>
                </a:cubicBezTo>
                <a:close/>
              </a:path>
              <a:path w="10054046" h="1705495" stroke="0" extrusionOk="0">
                <a:moveTo>
                  <a:pt x="284255" y="0"/>
                </a:moveTo>
                <a:cubicBezTo>
                  <a:pt x="4326149" y="-42456"/>
                  <a:pt x="8365486" y="38233"/>
                  <a:pt x="10054046" y="0"/>
                </a:cubicBezTo>
                <a:lnTo>
                  <a:pt x="10054046" y="0"/>
                </a:lnTo>
                <a:cubicBezTo>
                  <a:pt x="9950883" y="593676"/>
                  <a:pt x="9984428" y="851642"/>
                  <a:pt x="10054046" y="1421240"/>
                </a:cubicBezTo>
                <a:cubicBezTo>
                  <a:pt x="10065945" y="1585936"/>
                  <a:pt x="9924681" y="1708410"/>
                  <a:pt x="9769791" y="1705495"/>
                </a:cubicBezTo>
                <a:cubicBezTo>
                  <a:pt x="6443393" y="1588445"/>
                  <a:pt x="4651064" y="1712589"/>
                  <a:pt x="0" y="1705495"/>
                </a:cubicBezTo>
                <a:lnTo>
                  <a:pt x="0" y="1705495"/>
                </a:lnTo>
                <a:cubicBezTo>
                  <a:pt x="83302" y="1474278"/>
                  <a:pt x="81734" y="955415"/>
                  <a:pt x="0" y="284255"/>
                </a:cubicBezTo>
                <a:cubicBezTo>
                  <a:pt x="1710" y="113485"/>
                  <a:pt x="136873" y="-9032"/>
                  <a:pt x="284255" y="0"/>
                </a:cubicBezTo>
                <a:close/>
              </a:path>
            </a:pathLst>
          </a:custGeom>
          <a:ln>
            <a:extLst>
              <a:ext uri="{C807C97D-BFC1-408E-A445-0C87EB9F89A2}">
                <ask:lineSketchStyleProps xmlns:ask="http://schemas.microsoft.com/office/drawing/2018/sketchyshapes" sd="4023762615">
                  <a:prstGeom prst="round2DiagRect">
                    <a:avLst/>
                  </a:prstGeom>
                  <ask:type>
                    <ask:lineSketchCurved/>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600" dirty="0">
                <a:ln w="0"/>
                <a:solidFill>
                  <a:srgbClr val="00B050"/>
                </a:solidFill>
                <a:effectLst>
                  <a:outerShdw blurRad="38100" dist="19050" dir="2700000" algn="tl" rotWithShape="0">
                    <a:schemeClr val="dk1">
                      <a:alpha val="40000"/>
                    </a:schemeClr>
                  </a:outerShdw>
                </a:effectLst>
              </a:rPr>
              <a:t>وهذا يشمل قوائم أسهم الشركات التي تمثل </a:t>
            </a:r>
            <a:r>
              <a:rPr lang="ar-EG" sz="3600" dirty="0">
                <a:ln w="0"/>
                <a:solidFill>
                  <a:srgbClr val="FF0000"/>
                </a:solidFill>
                <a:effectLst>
                  <a:outerShdw blurRad="38100" dist="19050" dir="2700000" algn="tl" rotWithShape="0">
                    <a:schemeClr val="dk1">
                      <a:alpha val="40000"/>
                    </a:schemeClr>
                  </a:outerShdw>
                </a:effectLst>
              </a:rPr>
              <a:t>دولة معينة </a:t>
            </a:r>
            <a:r>
              <a:rPr lang="ar-EG" sz="3600" dirty="0">
                <a:ln w="0"/>
                <a:solidFill>
                  <a:srgbClr val="00B050"/>
                </a:solidFill>
                <a:effectLst>
                  <a:outerShdw blurRad="38100" dist="19050" dir="2700000" algn="tl" rotWithShape="0">
                    <a:schemeClr val="dk1">
                      <a:alpha val="40000"/>
                    </a:schemeClr>
                  </a:outerShdw>
                </a:effectLst>
              </a:rPr>
              <a:t>أو مجموعة من البلدان مثل </a:t>
            </a:r>
            <a:r>
              <a:rPr lang="ar-EG" sz="3600" dirty="0">
                <a:ln w="0"/>
                <a:solidFill>
                  <a:srgbClr val="FF0000"/>
                </a:solidFill>
                <a:effectLst>
                  <a:outerShdw blurRad="38100" dist="19050" dir="2700000" algn="tl" rotWithShape="0">
                    <a:schemeClr val="dk1">
                      <a:alpha val="40000"/>
                    </a:schemeClr>
                  </a:outerShdw>
                </a:effectLst>
              </a:rPr>
              <a:t>الاتحاد الأوروبي</a:t>
            </a:r>
            <a:endParaRPr lang="en-US" sz="3600" dirty="0">
              <a:ln w="0"/>
              <a:solidFill>
                <a:srgbClr val="FF0000"/>
              </a:solidFill>
              <a:effectLst>
                <a:outerShdw blurRad="38100" dist="19050" dir="2700000" algn="tl" rotWithShape="0">
                  <a:schemeClr val="dk1">
                    <a:alpha val="40000"/>
                  </a:schemeClr>
                </a:outerShdw>
              </a:effectLst>
            </a:endParaRPr>
          </a:p>
        </p:txBody>
      </p:sp>
      <p:sp>
        <p:nvSpPr>
          <p:cNvPr id="4" name="Rectangle: Diagonal Corners Rounded 3">
            <a:extLst>
              <a:ext uri="{FF2B5EF4-FFF2-40B4-BE49-F238E27FC236}">
                <a16:creationId xmlns:a16="http://schemas.microsoft.com/office/drawing/2014/main" id="{A9AE9495-D80A-2D59-B69A-1B58BA881AFC}"/>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600" dirty="0">
                <a:ln w="0"/>
                <a:solidFill>
                  <a:schemeClr val="tx1"/>
                </a:solidFill>
                <a:effectLst>
                  <a:outerShdw blurRad="38100" dist="19050" dir="2700000" algn="tl" rotWithShape="0">
                    <a:schemeClr val="dk1">
                      <a:alpha val="40000"/>
                    </a:schemeClr>
                  </a:outerShdw>
                </a:effectLst>
              </a:rPr>
              <a:t>جغرافيا</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3DA86063-6563-E3CF-6508-A850E31D1046}"/>
              </a:ext>
            </a:extLst>
          </p:cNvPr>
          <p:cNvSpPr/>
          <p:nvPr/>
        </p:nvSpPr>
        <p:spPr>
          <a:xfrm>
            <a:off x="914401" y="3916734"/>
            <a:ext cx="2738846" cy="1230872"/>
          </a:xfrm>
          <a:custGeom>
            <a:avLst/>
            <a:gdLst>
              <a:gd name="connsiteX0" fmla="*/ 0 w 2738846"/>
              <a:gd name="connsiteY0" fmla="*/ 205149 h 1230872"/>
              <a:gd name="connsiteX1" fmla="*/ 205149 w 2738846"/>
              <a:gd name="connsiteY1" fmla="*/ 0 h 1230872"/>
              <a:gd name="connsiteX2" fmla="*/ 2533697 w 2738846"/>
              <a:gd name="connsiteY2" fmla="*/ 0 h 1230872"/>
              <a:gd name="connsiteX3" fmla="*/ 2738846 w 2738846"/>
              <a:gd name="connsiteY3" fmla="*/ 205149 h 1230872"/>
              <a:gd name="connsiteX4" fmla="*/ 2738846 w 2738846"/>
              <a:gd name="connsiteY4" fmla="*/ 1025723 h 1230872"/>
              <a:gd name="connsiteX5" fmla="*/ 2533697 w 2738846"/>
              <a:gd name="connsiteY5" fmla="*/ 1230872 h 1230872"/>
              <a:gd name="connsiteX6" fmla="*/ 205149 w 2738846"/>
              <a:gd name="connsiteY6" fmla="*/ 1230872 h 1230872"/>
              <a:gd name="connsiteX7" fmla="*/ 0 w 2738846"/>
              <a:gd name="connsiteY7" fmla="*/ 1025723 h 1230872"/>
              <a:gd name="connsiteX8" fmla="*/ 0 w 2738846"/>
              <a:gd name="connsiteY8" fmla="*/ 205149 h 12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846" h="1230872" fill="none" extrusionOk="0">
                <a:moveTo>
                  <a:pt x="0" y="205149"/>
                </a:moveTo>
                <a:cubicBezTo>
                  <a:pt x="-19455" y="80949"/>
                  <a:pt x="99177" y="6162"/>
                  <a:pt x="205149" y="0"/>
                </a:cubicBezTo>
                <a:cubicBezTo>
                  <a:pt x="725200" y="-158339"/>
                  <a:pt x="1415906" y="78065"/>
                  <a:pt x="2533697" y="0"/>
                </a:cubicBezTo>
                <a:cubicBezTo>
                  <a:pt x="2654701" y="-701"/>
                  <a:pt x="2726937" y="94264"/>
                  <a:pt x="2738846" y="205149"/>
                </a:cubicBezTo>
                <a:cubicBezTo>
                  <a:pt x="2789875" y="461003"/>
                  <a:pt x="2723637" y="937170"/>
                  <a:pt x="2738846" y="1025723"/>
                </a:cubicBezTo>
                <a:cubicBezTo>
                  <a:pt x="2738931" y="1126098"/>
                  <a:pt x="2648423" y="1232795"/>
                  <a:pt x="2533697" y="1230872"/>
                </a:cubicBezTo>
                <a:cubicBezTo>
                  <a:pt x="1922581" y="1136623"/>
                  <a:pt x="634163" y="1357459"/>
                  <a:pt x="205149" y="1230872"/>
                </a:cubicBezTo>
                <a:cubicBezTo>
                  <a:pt x="103985" y="1231106"/>
                  <a:pt x="14636" y="1148259"/>
                  <a:pt x="0" y="1025723"/>
                </a:cubicBezTo>
                <a:cubicBezTo>
                  <a:pt x="-55053" y="910683"/>
                  <a:pt x="66449" y="506929"/>
                  <a:pt x="0" y="205149"/>
                </a:cubicBezTo>
                <a:close/>
              </a:path>
              <a:path w="2738846" h="1230872" stroke="0" extrusionOk="0">
                <a:moveTo>
                  <a:pt x="0" y="205149"/>
                </a:moveTo>
                <a:cubicBezTo>
                  <a:pt x="-5398" y="96919"/>
                  <a:pt x="104947" y="-8055"/>
                  <a:pt x="205149" y="0"/>
                </a:cubicBezTo>
                <a:cubicBezTo>
                  <a:pt x="498309" y="114556"/>
                  <a:pt x="1821868" y="-105465"/>
                  <a:pt x="2533697" y="0"/>
                </a:cubicBezTo>
                <a:cubicBezTo>
                  <a:pt x="2647367" y="2000"/>
                  <a:pt x="2735830" y="79474"/>
                  <a:pt x="2738846" y="205149"/>
                </a:cubicBezTo>
                <a:cubicBezTo>
                  <a:pt x="2735249" y="550655"/>
                  <a:pt x="2812417" y="723347"/>
                  <a:pt x="2738846" y="1025723"/>
                </a:cubicBezTo>
                <a:cubicBezTo>
                  <a:pt x="2736469" y="1138030"/>
                  <a:pt x="2655230" y="1223011"/>
                  <a:pt x="2533697" y="1230872"/>
                </a:cubicBezTo>
                <a:cubicBezTo>
                  <a:pt x="1531962" y="1209936"/>
                  <a:pt x="1224146" y="1346743"/>
                  <a:pt x="205149" y="1230872"/>
                </a:cubicBezTo>
                <a:cubicBezTo>
                  <a:pt x="87207" y="1230550"/>
                  <a:pt x="16743" y="1127243"/>
                  <a:pt x="0" y="1025723"/>
                </a:cubicBezTo>
                <a:cubicBezTo>
                  <a:pt x="-5064" y="673536"/>
                  <a:pt x="67723" y="408321"/>
                  <a:pt x="0" y="205149"/>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الاتحاد الأوروبي</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BC1F2E6D-2834-5F07-BA4C-A34A6990089A}"/>
              </a:ext>
            </a:extLst>
          </p:cNvPr>
          <p:cNvSpPr/>
          <p:nvPr/>
        </p:nvSpPr>
        <p:spPr>
          <a:xfrm>
            <a:off x="8217533" y="3999476"/>
            <a:ext cx="1772195" cy="1148129"/>
          </a:xfrm>
          <a:custGeom>
            <a:avLst/>
            <a:gdLst>
              <a:gd name="connsiteX0" fmla="*/ 0 w 1772195"/>
              <a:gd name="connsiteY0" fmla="*/ 191359 h 1148129"/>
              <a:gd name="connsiteX1" fmla="*/ 191359 w 1772195"/>
              <a:gd name="connsiteY1" fmla="*/ 0 h 1148129"/>
              <a:gd name="connsiteX2" fmla="*/ 1580836 w 1772195"/>
              <a:gd name="connsiteY2" fmla="*/ 0 h 1148129"/>
              <a:gd name="connsiteX3" fmla="*/ 1772195 w 1772195"/>
              <a:gd name="connsiteY3" fmla="*/ 191359 h 1148129"/>
              <a:gd name="connsiteX4" fmla="*/ 1772195 w 1772195"/>
              <a:gd name="connsiteY4" fmla="*/ 956770 h 1148129"/>
              <a:gd name="connsiteX5" fmla="*/ 1580836 w 1772195"/>
              <a:gd name="connsiteY5" fmla="*/ 1148129 h 1148129"/>
              <a:gd name="connsiteX6" fmla="*/ 191359 w 1772195"/>
              <a:gd name="connsiteY6" fmla="*/ 1148129 h 1148129"/>
              <a:gd name="connsiteX7" fmla="*/ 0 w 1772195"/>
              <a:gd name="connsiteY7" fmla="*/ 956770 h 1148129"/>
              <a:gd name="connsiteX8" fmla="*/ 0 w 1772195"/>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95" h="1148129" fill="none" extrusionOk="0">
                <a:moveTo>
                  <a:pt x="0" y="191359"/>
                </a:moveTo>
                <a:cubicBezTo>
                  <a:pt x="-1255" y="84971"/>
                  <a:pt x="88798" y="2627"/>
                  <a:pt x="191359" y="0"/>
                </a:cubicBezTo>
                <a:cubicBezTo>
                  <a:pt x="838156" y="-45259"/>
                  <a:pt x="1249017" y="88344"/>
                  <a:pt x="1580836" y="0"/>
                </a:cubicBezTo>
                <a:cubicBezTo>
                  <a:pt x="1696390" y="-899"/>
                  <a:pt x="1759329" y="88284"/>
                  <a:pt x="1772195" y="191359"/>
                </a:cubicBezTo>
                <a:cubicBezTo>
                  <a:pt x="1792876" y="470963"/>
                  <a:pt x="1780725" y="810281"/>
                  <a:pt x="1772195" y="956770"/>
                </a:cubicBezTo>
                <a:cubicBezTo>
                  <a:pt x="1772264" y="1051932"/>
                  <a:pt x="1690160" y="1153042"/>
                  <a:pt x="1580836" y="1148129"/>
                </a:cubicBezTo>
                <a:cubicBezTo>
                  <a:pt x="1122819" y="1169054"/>
                  <a:pt x="808252" y="1199564"/>
                  <a:pt x="191359" y="1148129"/>
                </a:cubicBezTo>
                <a:cubicBezTo>
                  <a:pt x="100062" y="1148407"/>
                  <a:pt x="8170" y="1067610"/>
                  <a:pt x="0" y="956770"/>
                </a:cubicBezTo>
                <a:cubicBezTo>
                  <a:pt x="-24907" y="853008"/>
                  <a:pt x="-66800" y="478616"/>
                  <a:pt x="0" y="191359"/>
                </a:cubicBezTo>
                <a:close/>
              </a:path>
              <a:path w="1772195" h="1148129" stroke="0" extrusionOk="0">
                <a:moveTo>
                  <a:pt x="0" y="191359"/>
                </a:moveTo>
                <a:cubicBezTo>
                  <a:pt x="-10657" y="95685"/>
                  <a:pt x="99604" y="-8566"/>
                  <a:pt x="191359" y="0"/>
                </a:cubicBezTo>
                <a:cubicBezTo>
                  <a:pt x="552536" y="-63902"/>
                  <a:pt x="934806" y="-82808"/>
                  <a:pt x="1580836" y="0"/>
                </a:cubicBezTo>
                <a:cubicBezTo>
                  <a:pt x="1689989" y="18814"/>
                  <a:pt x="1768300" y="69692"/>
                  <a:pt x="1772195" y="191359"/>
                </a:cubicBezTo>
                <a:cubicBezTo>
                  <a:pt x="1736346" y="467629"/>
                  <a:pt x="1784621" y="737770"/>
                  <a:pt x="1772195" y="956770"/>
                </a:cubicBezTo>
                <a:cubicBezTo>
                  <a:pt x="1755852" y="1055621"/>
                  <a:pt x="1688379" y="1146354"/>
                  <a:pt x="1580836" y="1148129"/>
                </a:cubicBezTo>
                <a:cubicBezTo>
                  <a:pt x="937534" y="1110506"/>
                  <a:pt x="487549" y="1231249"/>
                  <a:pt x="191359" y="1148129"/>
                </a:cubicBezTo>
                <a:cubicBezTo>
                  <a:pt x="69186" y="1146987"/>
                  <a:pt x="15485" y="1051559"/>
                  <a:pt x="0" y="956770"/>
                </a:cubicBezTo>
                <a:cubicBezTo>
                  <a:pt x="-53528" y="768679"/>
                  <a:pt x="32698" y="277752"/>
                  <a:pt x="0" y="191359"/>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dirty="0">
                <a:ln w="0"/>
                <a:solidFill>
                  <a:schemeClr val="tx1"/>
                </a:solidFill>
                <a:effectLst>
                  <a:outerShdw blurRad="38100" dist="19050" dir="2700000" algn="tl" rotWithShape="0">
                    <a:schemeClr val="dk1">
                      <a:alpha val="40000"/>
                    </a:schemeClr>
                  </a:outerShdw>
                </a:effectLst>
                <a:latin typeface="Roboto" panose="02000000000000000000" pitchFamily="2" charset="0"/>
              </a:rPr>
              <a:t>بريطانيا</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Rounded Corners 8">
            <a:extLst>
              <a:ext uri="{FF2B5EF4-FFF2-40B4-BE49-F238E27FC236}">
                <a16:creationId xmlns:a16="http://schemas.microsoft.com/office/drawing/2014/main" id="{7B32004B-A084-CBBC-0AAD-F61DFEC2EFC8}"/>
              </a:ext>
            </a:extLst>
          </p:cNvPr>
          <p:cNvSpPr/>
          <p:nvPr/>
        </p:nvSpPr>
        <p:spPr>
          <a:xfrm>
            <a:off x="4476208" y="3956624"/>
            <a:ext cx="2834640" cy="1148129"/>
          </a:xfrm>
          <a:custGeom>
            <a:avLst/>
            <a:gdLst>
              <a:gd name="connsiteX0" fmla="*/ 0 w 2834640"/>
              <a:gd name="connsiteY0" fmla="*/ 191359 h 1148129"/>
              <a:gd name="connsiteX1" fmla="*/ 191359 w 2834640"/>
              <a:gd name="connsiteY1" fmla="*/ 0 h 1148129"/>
              <a:gd name="connsiteX2" fmla="*/ 2643281 w 2834640"/>
              <a:gd name="connsiteY2" fmla="*/ 0 h 1148129"/>
              <a:gd name="connsiteX3" fmla="*/ 2834640 w 2834640"/>
              <a:gd name="connsiteY3" fmla="*/ 191359 h 1148129"/>
              <a:gd name="connsiteX4" fmla="*/ 2834640 w 2834640"/>
              <a:gd name="connsiteY4" fmla="*/ 956770 h 1148129"/>
              <a:gd name="connsiteX5" fmla="*/ 2643281 w 2834640"/>
              <a:gd name="connsiteY5" fmla="*/ 1148129 h 1148129"/>
              <a:gd name="connsiteX6" fmla="*/ 191359 w 2834640"/>
              <a:gd name="connsiteY6" fmla="*/ 1148129 h 1148129"/>
              <a:gd name="connsiteX7" fmla="*/ 0 w 2834640"/>
              <a:gd name="connsiteY7" fmla="*/ 956770 h 1148129"/>
              <a:gd name="connsiteX8" fmla="*/ 0 w 2834640"/>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1148129" fill="none" extrusionOk="0">
                <a:moveTo>
                  <a:pt x="0" y="191359"/>
                </a:moveTo>
                <a:cubicBezTo>
                  <a:pt x="-1255" y="84971"/>
                  <a:pt x="88798" y="2627"/>
                  <a:pt x="191359" y="0"/>
                </a:cubicBezTo>
                <a:cubicBezTo>
                  <a:pt x="684274" y="-158339"/>
                  <a:pt x="1543638" y="78065"/>
                  <a:pt x="2643281" y="0"/>
                </a:cubicBezTo>
                <a:cubicBezTo>
                  <a:pt x="2758835" y="-899"/>
                  <a:pt x="2821774" y="88284"/>
                  <a:pt x="2834640" y="191359"/>
                </a:cubicBezTo>
                <a:cubicBezTo>
                  <a:pt x="2855321" y="470963"/>
                  <a:pt x="2843170" y="810281"/>
                  <a:pt x="2834640" y="956770"/>
                </a:cubicBezTo>
                <a:cubicBezTo>
                  <a:pt x="2834709" y="1051932"/>
                  <a:pt x="2752605" y="1153042"/>
                  <a:pt x="2643281" y="1148129"/>
                </a:cubicBezTo>
                <a:cubicBezTo>
                  <a:pt x="1890643" y="1053880"/>
                  <a:pt x="617666" y="1274716"/>
                  <a:pt x="191359" y="1148129"/>
                </a:cubicBezTo>
                <a:cubicBezTo>
                  <a:pt x="100062" y="1148407"/>
                  <a:pt x="8170" y="1067610"/>
                  <a:pt x="0" y="956770"/>
                </a:cubicBezTo>
                <a:cubicBezTo>
                  <a:pt x="-24907" y="853008"/>
                  <a:pt x="-66800" y="478616"/>
                  <a:pt x="0" y="191359"/>
                </a:cubicBezTo>
                <a:close/>
              </a:path>
              <a:path w="2834640" h="1148129" stroke="0" extrusionOk="0">
                <a:moveTo>
                  <a:pt x="0" y="191359"/>
                </a:moveTo>
                <a:cubicBezTo>
                  <a:pt x="-10657" y="95685"/>
                  <a:pt x="99604" y="-8566"/>
                  <a:pt x="191359" y="0"/>
                </a:cubicBezTo>
                <a:cubicBezTo>
                  <a:pt x="449877" y="114556"/>
                  <a:pt x="1951740" y="-105465"/>
                  <a:pt x="2643281" y="0"/>
                </a:cubicBezTo>
                <a:cubicBezTo>
                  <a:pt x="2752434" y="18814"/>
                  <a:pt x="2830745" y="69692"/>
                  <a:pt x="2834640" y="191359"/>
                </a:cubicBezTo>
                <a:cubicBezTo>
                  <a:pt x="2798791" y="467629"/>
                  <a:pt x="2847066" y="737770"/>
                  <a:pt x="2834640" y="956770"/>
                </a:cubicBezTo>
                <a:cubicBezTo>
                  <a:pt x="2818297" y="1055621"/>
                  <a:pt x="2750824" y="1146354"/>
                  <a:pt x="2643281" y="1148129"/>
                </a:cubicBezTo>
                <a:cubicBezTo>
                  <a:pt x="2253141" y="1127193"/>
                  <a:pt x="1089855" y="1264000"/>
                  <a:pt x="191359" y="1148129"/>
                </a:cubicBezTo>
                <a:cubicBezTo>
                  <a:pt x="69186" y="1146987"/>
                  <a:pt x="15485" y="1051559"/>
                  <a:pt x="0" y="956770"/>
                </a:cubicBezTo>
                <a:cubicBezTo>
                  <a:pt x="-53528" y="768679"/>
                  <a:pt x="32698" y="277752"/>
                  <a:pt x="0" y="191359"/>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dirty="0">
                <a:ln w="0"/>
                <a:solidFill>
                  <a:schemeClr val="tx1"/>
                </a:solidFill>
                <a:effectLst>
                  <a:outerShdw blurRad="38100" dist="19050" dir="2700000" algn="tl" rotWithShape="0">
                    <a:schemeClr val="dk1">
                      <a:alpha val="40000"/>
                    </a:schemeClr>
                  </a:outerShdw>
                </a:effectLst>
              </a:rPr>
              <a:t>فرنسا</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46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13</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1114696" y="1557475"/>
            <a:ext cx="9601201" cy="1803763"/>
          </a:xfrm>
          <a:custGeom>
            <a:avLst/>
            <a:gdLst>
              <a:gd name="connsiteX0" fmla="*/ 300633 w 9601201"/>
              <a:gd name="connsiteY0" fmla="*/ 0 h 1803763"/>
              <a:gd name="connsiteX1" fmla="*/ 602901 w 9601201"/>
              <a:gd name="connsiteY1" fmla="*/ 0 h 1803763"/>
              <a:gd name="connsiteX2" fmla="*/ 1091181 w 9601201"/>
              <a:gd name="connsiteY2" fmla="*/ 0 h 1803763"/>
              <a:gd name="connsiteX3" fmla="*/ 1486455 w 9601201"/>
              <a:gd name="connsiteY3" fmla="*/ 0 h 1803763"/>
              <a:gd name="connsiteX4" fmla="*/ 1881730 w 9601201"/>
              <a:gd name="connsiteY4" fmla="*/ 0 h 1803763"/>
              <a:gd name="connsiteX5" fmla="*/ 2277004 w 9601201"/>
              <a:gd name="connsiteY5" fmla="*/ 0 h 1803763"/>
              <a:gd name="connsiteX6" fmla="*/ 2672278 w 9601201"/>
              <a:gd name="connsiteY6" fmla="*/ 0 h 1803763"/>
              <a:gd name="connsiteX7" fmla="*/ 3253563 w 9601201"/>
              <a:gd name="connsiteY7" fmla="*/ 0 h 1803763"/>
              <a:gd name="connsiteX8" fmla="*/ 3648837 w 9601201"/>
              <a:gd name="connsiteY8" fmla="*/ 0 h 1803763"/>
              <a:gd name="connsiteX9" fmla="*/ 4230123 w 9601201"/>
              <a:gd name="connsiteY9" fmla="*/ 0 h 1803763"/>
              <a:gd name="connsiteX10" fmla="*/ 4532391 w 9601201"/>
              <a:gd name="connsiteY10" fmla="*/ 0 h 1803763"/>
              <a:gd name="connsiteX11" fmla="*/ 4834660 w 9601201"/>
              <a:gd name="connsiteY11" fmla="*/ 0 h 1803763"/>
              <a:gd name="connsiteX12" fmla="*/ 5415945 w 9601201"/>
              <a:gd name="connsiteY12" fmla="*/ 0 h 1803763"/>
              <a:gd name="connsiteX13" fmla="*/ 5904225 w 9601201"/>
              <a:gd name="connsiteY13" fmla="*/ 0 h 1803763"/>
              <a:gd name="connsiteX14" fmla="*/ 6671522 w 9601201"/>
              <a:gd name="connsiteY14" fmla="*/ 0 h 1803763"/>
              <a:gd name="connsiteX15" fmla="*/ 7159802 w 9601201"/>
              <a:gd name="connsiteY15" fmla="*/ 0 h 1803763"/>
              <a:gd name="connsiteX16" fmla="*/ 7462070 w 9601201"/>
              <a:gd name="connsiteY16" fmla="*/ 0 h 1803763"/>
              <a:gd name="connsiteX17" fmla="*/ 7857344 w 9601201"/>
              <a:gd name="connsiteY17" fmla="*/ 0 h 1803763"/>
              <a:gd name="connsiteX18" fmla="*/ 8438630 w 9601201"/>
              <a:gd name="connsiteY18" fmla="*/ 0 h 1803763"/>
              <a:gd name="connsiteX19" fmla="*/ 8926910 w 9601201"/>
              <a:gd name="connsiteY19" fmla="*/ 0 h 1803763"/>
              <a:gd name="connsiteX20" fmla="*/ 9601201 w 9601201"/>
              <a:gd name="connsiteY20" fmla="*/ 0 h 1803763"/>
              <a:gd name="connsiteX21" fmla="*/ 9601201 w 9601201"/>
              <a:gd name="connsiteY21" fmla="*/ 0 h 1803763"/>
              <a:gd name="connsiteX22" fmla="*/ 9601201 w 9601201"/>
              <a:gd name="connsiteY22" fmla="*/ 516075 h 1803763"/>
              <a:gd name="connsiteX23" fmla="*/ 9601201 w 9601201"/>
              <a:gd name="connsiteY23" fmla="*/ 1032149 h 1803763"/>
              <a:gd name="connsiteX24" fmla="*/ 9601201 w 9601201"/>
              <a:gd name="connsiteY24" fmla="*/ 1503130 h 1803763"/>
              <a:gd name="connsiteX25" fmla="*/ 9300568 w 9601201"/>
              <a:gd name="connsiteY25" fmla="*/ 1803763 h 1803763"/>
              <a:gd name="connsiteX26" fmla="*/ 8533271 w 9601201"/>
              <a:gd name="connsiteY26" fmla="*/ 1803763 h 1803763"/>
              <a:gd name="connsiteX27" fmla="*/ 8231003 w 9601201"/>
              <a:gd name="connsiteY27" fmla="*/ 1803763 h 1803763"/>
              <a:gd name="connsiteX28" fmla="*/ 7556712 w 9601201"/>
              <a:gd name="connsiteY28" fmla="*/ 1803763 h 1803763"/>
              <a:gd name="connsiteX29" fmla="*/ 6789415 w 9601201"/>
              <a:gd name="connsiteY29" fmla="*/ 1803763 h 1803763"/>
              <a:gd name="connsiteX30" fmla="*/ 6208129 w 9601201"/>
              <a:gd name="connsiteY30" fmla="*/ 1803763 h 1803763"/>
              <a:gd name="connsiteX31" fmla="*/ 5440832 w 9601201"/>
              <a:gd name="connsiteY31" fmla="*/ 1803763 h 1803763"/>
              <a:gd name="connsiteX32" fmla="*/ 5138564 w 9601201"/>
              <a:gd name="connsiteY32" fmla="*/ 1803763 h 1803763"/>
              <a:gd name="connsiteX33" fmla="*/ 4650284 w 9601201"/>
              <a:gd name="connsiteY33" fmla="*/ 1803763 h 1803763"/>
              <a:gd name="connsiteX34" fmla="*/ 4255010 w 9601201"/>
              <a:gd name="connsiteY34" fmla="*/ 1803763 h 1803763"/>
              <a:gd name="connsiteX35" fmla="*/ 3859736 w 9601201"/>
              <a:gd name="connsiteY35" fmla="*/ 1803763 h 1803763"/>
              <a:gd name="connsiteX36" fmla="*/ 3557467 w 9601201"/>
              <a:gd name="connsiteY36" fmla="*/ 1803763 h 1803763"/>
              <a:gd name="connsiteX37" fmla="*/ 2790170 w 9601201"/>
              <a:gd name="connsiteY37" fmla="*/ 1803763 h 1803763"/>
              <a:gd name="connsiteX38" fmla="*/ 2208885 w 9601201"/>
              <a:gd name="connsiteY38" fmla="*/ 1803763 h 1803763"/>
              <a:gd name="connsiteX39" fmla="*/ 1906616 w 9601201"/>
              <a:gd name="connsiteY39" fmla="*/ 1803763 h 1803763"/>
              <a:gd name="connsiteX40" fmla="*/ 1325331 w 9601201"/>
              <a:gd name="connsiteY40" fmla="*/ 1803763 h 1803763"/>
              <a:gd name="connsiteX41" fmla="*/ 651040 w 9601201"/>
              <a:gd name="connsiteY41" fmla="*/ 1803763 h 1803763"/>
              <a:gd name="connsiteX42" fmla="*/ 0 w 9601201"/>
              <a:gd name="connsiteY42" fmla="*/ 1803763 h 1803763"/>
              <a:gd name="connsiteX43" fmla="*/ 0 w 9601201"/>
              <a:gd name="connsiteY43" fmla="*/ 1803763 h 1803763"/>
              <a:gd name="connsiteX44" fmla="*/ 0 w 9601201"/>
              <a:gd name="connsiteY44" fmla="*/ 1317751 h 1803763"/>
              <a:gd name="connsiteX45" fmla="*/ 0 w 9601201"/>
              <a:gd name="connsiteY45" fmla="*/ 801676 h 1803763"/>
              <a:gd name="connsiteX46" fmla="*/ 0 w 9601201"/>
              <a:gd name="connsiteY46" fmla="*/ 300633 h 1803763"/>
              <a:gd name="connsiteX47" fmla="*/ 300633 w 9601201"/>
              <a:gd name="connsiteY47" fmla="*/ 0 h 18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601201" h="1803763" fill="none" extrusionOk="0">
                <a:moveTo>
                  <a:pt x="300633" y="0"/>
                </a:moveTo>
                <a:cubicBezTo>
                  <a:pt x="430810" y="-29981"/>
                  <a:pt x="484935" y="17295"/>
                  <a:pt x="602901" y="0"/>
                </a:cubicBezTo>
                <a:cubicBezTo>
                  <a:pt x="720867" y="-17295"/>
                  <a:pt x="981531" y="38682"/>
                  <a:pt x="1091181" y="0"/>
                </a:cubicBezTo>
                <a:cubicBezTo>
                  <a:pt x="1200831" y="-38682"/>
                  <a:pt x="1391517" y="375"/>
                  <a:pt x="1486455" y="0"/>
                </a:cubicBezTo>
                <a:cubicBezTo>
                  <a:pt x="1581393" y="-375"/>
                  <a:pt x="1705695" y="357"/>
                  <a:pt x="1881730" y="0"/>
                </a:cubicBezTo>
                <a:cubicBezTo>
                  <a:pt x="2057766" y="-357"/>
                  <a:pt x="2124711" y="330"/>
                  <a:pt x="2277004" y="0"/>
                </a:cubicBezTo>
                <a:cubicBezTo>
                  <a:pt x="2429297" y="-330"/>
                  <a:pt x="2557997" y="20635"/>
                  <a:pt x="2672278" y="0"/>
                </a:cubicBezTo>
                <a:cubicBezTo>
                  <a:pt x="2786559" y="-20635"/>
                  <a:pt x="2981615" y="18154"/>
                  <a:pt x="3253563" y="0"/>
                </a:cubicBezTo>
                <a:cubicBezTo>
                  <a:pt x="3525511" y="-18154"/>
                  <a:pt x="3567691" y="23631"/>
                  <a:pt x="3648837" y="0"/>
                </a:cubicBezTo>
                <a:cubicBezTo>
                  <a:pt x="3729983" y="-23631"/>
                  <a:pt x="4088026" y="37310"/>
                  <a:pt x="4230123" y="0"/>
                </a:cubicBezTo>
                <a:cubicBezTo>
                  <a:pt x="4372220" y="-37310"/>
                  <a:pt x="4434578" y="1675"/>
                  <a:pt x="4532391" y="0"/>
                </a:cubicBezTo>
                <a:cubicBezTo>
                  <a:pt x="4630204" y="-1675"/>
                  <a:pt x="4739287" y="27477"/>
                  <a:pt x="4834660" y="0"/>
                </a:cubicBezTo>
                <a:cubicBezTo>
                  <a:pt x="4930033" y="-27477"/>
                  <a:pt x="5248938" y="51240"/>
                  <a:pt x="5415945" y="0"/>
                </a:cubicBezTo>
                <a:cubicBezTo>
                  <a:pt x="5582953" y="-51240"/>
                  <a:pt x="5706984" y="53757"/>
                  <a:pt x="5904225" y="0"/>
                </a:cubicBezTo>
                <a:cubicBezTo>
                  <a:pt x="6101466" y="-53757"/>
                  <a:pt x="6405177" y="31391"/>
                  <a:pt x="6671522" y="0"/>
                </a:cubicBezTo>
                <a:cubicBezTo>
                  <a:pt x="6937867" y="-31391"/>
                  <a:pt x="6998709" y="2797"/>
                  <a:pt x="7159802" y="0"/>
                </a:cubicBezTo>
                <a:cubicBezTo>
                  <a:pt x="7320895" y="-2797"/>
                  <a:pt x="7369620" y="31288"/>
                  <a:pt x="7462070" y="0"/>
                </a:cubicBezTo>
                <a:cubicBezTo>
                  <a:pt x="7554520" y="-31288"/>
                  <a:pt x="7666966" y="28620"/>
                  <a:pt x="7857344" y="0"/>
                </a:cubicBezTo>
                <a:cubicBezTo>
                  <a:pt x="8047722" y="-28620"/>
                  <a:pt x="8190462" y="17805"/>
                  <a:pt x="8438630" y="0"/>
                </a:cubicBezTo>
                <a:cubicBezTo>
                  <a:pt x="8686798" y="-17805"/>
                  <a:pt x="8766484" y="19003"/>
                  <a:pt x="8926910" y="0"/>
                </a:cubicBezTo>
                <a:cubicBezTo>
                  <a:pt x="9087336" y="-19003"/>
                  <a:pt x="9278445" y="10172"/>
                  <a:pt x="9601201" y="0"/>
                </a:cubicBezTo>
                <a:lnTo>
                  <a:pt x="9601201" y="0"/>
                </a:lnTo>
                <a:cubicBezTo>
                  <a:pt x="9618285" y="124495"/>
                  <a:pt x="9563848" y="292506"/>
                  <a:pt x="9601201" y="516075"/>
                </a:cubicBezTo>
                <a:cubicBezTo>
                  <a:pt x="9638554" y="739645"/>
                  <a:pt x="9569877" y="844346"/>
                  <a:pt x="9601201" y="1032149"/>
                </a:cubicBezTo>
                <a:cubicBezTo>
                  <a:pt x="9632525" y="1219952"/>
                  <a:pt x="9560162" y="1292486"/>
                  <a:pt x="9601201" y="1503130"/>
                </a:cubicBezTo>
                <a:cubicBezTo>
                  <a:pt x="9590144" y="1646964"/>
                  <a:pt x="9446191" y="1822020"/>
                  <a:pt x="9300568" y="1803763"/>
                </a:cubicBezTo>
                <a:cubicBezTo>
                  <a:pt x="9139353" y="1822721"/>
                  <a:pt x="8831416" y="1771602"/>
                  <a:pt x="8533271" y="1803763"/>
                </a:cubicBezTo>
                <a:cubicBezTo>
                  <a:pt x="8235126" y="1835924"/>
                  <a:pt x="8344839" y="1791059"/>
                  <a:pt x="8231003" y="1803763"/>
                </a:cubicBezTo>
                <a:cubicBezTo>
                  <a:pt x="8117167" y="1816467"/>
                  <a:pt x="7711493" y="1741926"/>
                  <a:pt x="7556712" y="1803763"/>
                </a:cubicBezTo>
                <a:cubicBezTo>
                  <a:pt x="7401931" y="1865600"/>
                  <a:pt x="6955840" y="1784455"/>
                  <a:pt x="6789415" y="1803763"/>
                </a:cubicBezTo>
                <a:cubicBezTo>
                  <a:pt x="6622990" y="1823071"/>
                  <a:pt x="6344811" y="1781705"/>
                  <a:pt x="6208129" y="1803763"/>
                </a:cubicBezTo>
                <a:cubicBezTo>
                  <a:pt x="6071447" y="1825821"/>
                  <a:pt x="5759973" y="1751619"/>
                  <a:pt x="5440832" y="1803763"/>
                </a:cubicBezTo>
                <a:cubicBezTo>
                  <a:pt x="5121691" y="1855907"/>
                  <a:pt x="5261474" y="1774558"/>
                  <a:pt x="5138564" y="1803763"/>
                </a:cubicBezTo>
                <a:cubicBezTo>
                  <a:pt x="5015654" y="1832968"/>
                  <a:pt x="4773162" y="1803296"/>
                  <a:pt x="4650284" y="1803763"/>
                </a:cubicBezTo>
                <a:cubicBezTo>
                  <a:pt x="4527406" y="1804230"/>
                  <a:pt x="4414176" y="1802415"/>
                  <a:pt x="4255010" y="1803763"/>
                </a:cubicBezTo>
                <a:cubicBezTo>
                  <a:pt x="4095844" y="1805111"/>
                  <a:pt x="4053636" y="1758865"/>
                  <a:pt x="3859736" y="1803763"/>
                </a:cubicBezTo>
                <a:cubicBezTo>
                  <a:pt x="3665836" y="1848661"/>
                  <a:pt x="3661600" y="1768497"/>
                  <a:pt x="3557467" y="1803763"/>
                </a:cubicBezTo>
                <a:cubicBezTo>
                  <a:pt x="3453334" y="1839029"/>
                  <a:pt x="3033440" y="1766984"/>
                  <a:pt x="2790170" y="1803763"/>
                </a:cubicBezTo>
                <a:cubicBezTo>
                  <a:pt x="2546900" y="1840542"/>
                  <a:pt x="2455655" y="1759345"/>
                  <a:pt x="2208885" y="1803763"/>
                </a:cubicBezTo>
                <a:cubicBezTo>
                  <a:pt x="1962116" y="1848181"/>
                  <a:pt x="1983723" y="1802434"/>
                  <a:pt x="1906616" y="1803763"/>
                </a:cubicBezTo>
                <a:cubicBezTo>
                  <a:pt x="1829509" y="1805092"/>
                  <a:pt x="1461474" y="1749625"/>
                  <a:pt x="1325331" y="1803763"/>
                </a:cubicBezTo>
                <a:cubicBezTo>
                  <a:pt x="1189189" y="1857901"/>
                  <a:pt x="930148" y="1747417"/>
                  <a:pt x="651040" y="1803763"/>
                </a:cubicBezTo>
                <a:cubicBezTo>
                  <a:pt x="371932" y="1860109"/>
                  <a:pt x="286738" y="1736044"/>
                  <a:pt x="0" y="1803763"/>
                </a:cubicBezTo>
                <a:lnTo>
                  <a:pt x="0" y="1803763"/>
                </a:lnTo>
                <a:cubicBezTo>
                  <a:pt x="-25249" y="1666553"/>
                  <a:pt x="4491" y="1509231"/>
                  <a:pt x="0" y="1317751"/>
                </a:cubicBezTo>
                <a:cubicBezTo>
                  <a:pt x="-4491" y="1126271"/>
                  <a:pt x="25426" y="905013"/>
                  <a:pt x="0" y="801676"/>
                </a:cubicBezTo>
                <a:cubicBezTo>
                  <a:pt x="-25426" y="698340"/>
                  <a:pt x="34683" y="525914"/>
                  <a:pt x="0" y="300633"/>
                </a:cubicBezTo>
                <a:cubicBezTo>
                  <a:pt x="-40805" y="126038"/>
                  <a:pt x="152969" y="5187"/>
                  <a:pt x="300633" y="0"/>
                </a:cubicBezTo>
                <a:close/>
              </a:path>
              <a:path w="9601201" h="1803763" stroke="0" extrusionOk="0">
                <a:moveTo>
                  <a:pt x="300633" y="0"/>
                </a:moveTo>
                <a:cubicBezTo>
                  <a:pt x="564190" y="-59289"/>
                  <a:pt x="783174" y="72907"/>
                  <a:pt x="974924" y="0"/>
                </a:cubicBezTo>
                <a:cubicBezTo>
                  <a:pt x="1166674" y="-72907"/>
                  <a:pt x="1205814" y="28374"/>
                  <a:pt x="1277193" y="0"/>
                </a:cubicBezTo>
                <a:cubicBezTo>
                  <a:pt x="1348572" y="-28374"/>
                  <a:pt x="1543415" y="34018"/>
                  <a:pt x="1765472" y="0"/>
                </a:cubicBezTo>
                <a:cubicBezTo>
                  <a:pt x="1987529" y="-34018"/>
                  <a:pt x="2285786" y="40237"/>
                  <a:pt x="2532769" y="0"/>
                </a:cubicBezTo>
                <a:cubicBezTo>
                  <a:pt x="2779752" y="-40237"/>
                  <a:pt x="2913181" y="4252"/>
                  <a:pt x="3021049" y="0"/>
                </a:cubicBezTo>
                <a:cubicBezTo>
                  <a:pt x="3128917" y="-4252"/>
                  <a:pt x="3386099" y="53078"/>
                  <a:pt x="3509329" y="0"/>
                </a:cubicBezTo>
                <a:cubicBezTo>
                  <a:pt x="3632559" y="-53078"/>
                  <a:pt x="3707214" y="35082"/>
                  <a:pt x="3811597" y="0"/>
                </a:cubicBezTo>
                <a:cubicBezTo>
                  <a:pt x="3915980" y="-35082"/>
                  <a:pt x="4206601" y="16581"/>
                  <a:pt x="4485889" y="0"/>
                </a:cubicBezTo>
                <a:cubicBezTo>
                  <a:pt x="4765177" y="-16581"/>
                  <a:pt x="4743963" y="57077"/>
                  <a:pt x="4974168" y="0"/>
                </a:cubicBezTo>
                <a:cubicBezTo>
                  <a:pt x="5204373" y="-57077"/>
                  <a:pt x="5362831" y="7550"/>
                  <a:pt x="5555454" y="0"/>
                </a:cubicBezTo>
                <a:cubicBezTo>
                  <a:pt x="5748077" y="-7550"/>
                  <a:pt x="5719026" y="9201"/>
                  <a:pt x="5857722" y="0"/>
                </a:cubicBezTo>
                <a:cubicBezTo>
                  <a:pt x="5996418" y="-9201"/>
                  <a:pt x="6291910" y="56702"/>
                  <a:pt x="6439008" y="0"/>
                </a:cubicBezTo>
                <a:cubicBezTo>
                  <a:pt x="6586106" y="-56702"/>
                  <a:pt x="6798112" y="15951"/>
                  <a:pt x="6927288" y="0"/>
                </a:cubicBezTo>
                <a:cubicBezTo>
                  <a:pt x="7056464" y="-15951"/>
                  <a:pt x="7295928" y="8217"/>
                  <a:pt x="7601579" y="0"/>
                </a:cubicBezTo>
                <a:cubicBezTo>
                  <a:pt x="7907230" y="-8217"/>
                  <a:pt x="7990331" y="33629"/>
                  <a:pt x="8089859" y="0"/>
                </a:cubicBezTo>
                <a:cubicBezTo>
                  <a:pt x="8189387" y="-33629"/>
                  <a:pt x="8411407" y="26236"/>
                  <a:pt x="8578139" y="0"/>
                </a:cubicBezTo>
                <a:cubicBezTo>
                  <a:pt x="8744871" y="-26236"/>
                  <a:pt x="9126145" y="67807"/>
                  <a:pt x="9601201" y="0"/>
                </a:cubicBezTo>
                <a:lnTo>
                  <a:pt x="9601201" y="0"/>
                </a:lnTo>
                <a:cubicBezTo>
                  <a:pt x="9607569" y="240732"/>
                  <a:pt x="9569771" y="313119"/>
                  <a:pt x="9601201" y="486012"/>
                </a:cubicBezTo>
                <a:cubicBezTo>
                  <a:pt x="9632631" y="658905"/>
                  <a:pt x="9544044" y="902606"/>
                  <a:pt x="9601201" y="1017118"/>
                </a:cubicBezTo>
                <a:cubicBezTo>
                  <a:pt x="9658358" y="1131630"/>
                  <a:pt x="9583601" y="1304089"/>
                  <a:pt x="9601201" y="1503130"/>
                </a:cubicBezTo>
                <a:cubicBezTo>
                  <a:pt x="9581318" y="1635946"/>
                  <a:pt x="9494077" y="1797575"/>
                  <a:pt x="9300568" y="1803763"/>
                </a:cubicBezTo>
                <a:cubicBezTo>
                  <a:pt x="9034756" y="1848066"/>
                  <a:pt x="8979774" y="1780989"/>
                  <a:pt x="8719283" y="1803763"/>
                </a:cubicBezTo>
                <a:cubicBezTo>
                  <a:pt x="8458793" y="1826537"/>
                  <a:pt x="8439205" y="1791518"/>
                  <a:pt x="8324008" y="1803763"/>
                </a:cubicBezTo>
                <a:cubicBezTo>
                  <a:pt x="8208811" y="1816008"/>
                  <a:pt x="7910992" y="1776712"/>
                  <a:pt x="7649717" y="1803763"/>
                </a:cubicBezTo>
                <a:cubicBezTo>
                  <a:pt x="7388442" y="1830814"/>
                  <a:pt x="7484171" y="1790266"/>
                  <a:pt x="7347449" y="1803763"/>
                </a:cubicBezTo>
                <a:cubicBezTo>
                  <a:pt x="7210727" y="1817260"/>
                  <a:pt x="7058553" y="1769199"/>
                  <a:pt x="6952175" y="1803763"/>
                </a:cubicBezTo>
                <a:cubicBezTo>
                  <a:pt x="6845797" y="1838327"/>
                  <a:pt x="6566955" y="1722518"/>
                  <a:pt x="6184878" y="1803763"/>
                </a:cubicBezTo>
                <a:cubicBezTo>
                  <a:pt x="5802801" y="1885008"/>
                  <a:pt x="5961510" y="1791547"/>
                  <a:pt x="5789604" y="1803763"/>
                </a:cubicBezTo>
                <a:cubicBezTo>
                  <a:pt x="5617698" y="1815979"/>
                  <a:pt x="5417844" y="1802046"/>
                  <a:pt x="5208318" y="1803763"/>
                </a:cubicBezTo>
                <a:cubicBezTo>
                  <a:pt x="4998792" y="1805480"/>
                  <a:pt x="4724175" y="1761781"/>
                  <a:pt x="4534027" y="1803763"/>
                </a:cubicBezTo>
                <a:cubicBezTo>
                  <a:pt x="4343879" y="1845745"/>
                  <a:pt x="4319997" y="1763107"/>
                  <a:pt x="4138753" y="1803763"/>
                </a:cubicBezTo>
                <a:cubicBezTo>
                  <a:pt x="3957509" y="1844419"/>
                  <a:pt x="3669338" y="1750351"/>
                  <a:pt x="3464462" y="1803763"/>
                </a:cubicBezTo>
                <a:cubicBezTo>
                  <a:pt x="3259586" y="1857175"/>
                  <a:pt x="3261566" y="1757403"/>
                  <a:pt x="3069187" y="1803763"/>
                </a:cubicBezTo>
                <a:cubicBezTo>
                  <a:pt x="2876809" y="1850123"/>
                  <a:pt x="2686968" y="1742999"/>
                  <a:pt x="2487902" y="1803763"/>
                </a:cubicBezTo>
                <a:cubicBezTo>
                  <a:pt x="2288837" y="1864527"/>
                  <a:pt x="2221641" y="1796635"/>
                  <a:pt x="1999622" y="1803763"/>
                </a:cubicBezTo>
                <a:cubicBezTo>
                  <a:pt x="1777603" y="1810891"/>
                  <a:pt x="1541598" y="1753588"/>
                  <a:pt x="1232325" y="1803763"/>
                </a:cubicBezTo>
                <a:cubicBezTo>
                  <a:pt x="923052" y="1853938"/>
                  <a:pt x="1064232" y="1789865"/>
                  <a:pt x="930057" y="1803763"/>
                </a:cubicBezTo>
                <a:cubicBezTo>
                  <a:pt x="795882" y="1817661"/>
                  <a:pt x="769896" y="1779132"/>
                  <a:pt x="627788" y="1803763"/>
                </a:cubicBezTo>
                <a:cubicBezTo>
                  <a:pt x="485680" y="1828394"/>
                  <a:pt x="259722" y="1750133"/>
                  <a:pt x="0" y="1803763"/>
                </a:cubicBezTo>
                <a:lnTo>
                  <a:pt x="0" y="1803763"/>
                </a:lnTo>
                <a:cubicBezTo>
                  <a:pt x="-25452" y="1700489"/>
                  <a:pt x="49501" y="1435049"/>
                  <a:pt x="0" y="1302720"/>
                </a:cubicBezTo>
                <a:cubicBezTo>
                  <a:pt x="-49501" y="1170391"/>
                  <a:pt x="41545" y="953674"/>
                  <a:pt x="0" y="801676"/>
                </a:cubicBezTo>
                <a:cubicBezTo>
                  <a:pt x="-41545" y="649678"/>
                  <a:pt x="47969" y="496414"/>
                  <a:pt x="0" y="300633"/>
                </a:cubicBezTo>
                <a:cubicBezTo>
                  <a:pt x="-312" y="157071"/>
                  <a:pt x="152885" y="31090"/>
                  <a:pt x="300633" y="0"/>
                </a:cubicBezTo>
                <a:close/>
              </a:path>
            </a:pathLst>
          </a:custGeom>
          <a:ln>
            <a:extLst>
              <a:ext uri="{C807C97D-BFC1-408E-A445-0C87EB9F89A2}">
                <ask:lineSketchStyleProps xmlns:ask="http://schemas.microsoft.com/office/drawing/2018/sketchyshapes" sd="4115839010">
                  <a:prstGeom prst="round2DiagRect">
                    <a:avLst/>
                  </a:prstGeom>
                  <ask:type>
                    <ask:lineSketchScribble/>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2800" b="1" dirty="0">
                <a:ln/>
                <a:solidFill>
                  <a:srgbClr val="00B050"/>
                </a:solidFill>
              </a:rPr>
              <a:t>حسب </a:t>
            </a:r>
            <a:r>
              <a:rPr lang="ar-EG" sz="2800" b="1" dirty="0">
                <a:ln/>
                <a:solidFill>
                  <a:srgbClr val="FF0000"/>
                </a:solidFill>
              </a:rPr>
              <a:t>عدد الشركات</a:t>
            </a:r>
            <a:r>
              <a:rPr lang="ar-EG" sz="2800" b="1" dirty="0">
                <a:ln/>
                <a:solidFill>
                  <a:srgbClr val="00B050"/>
                </a:solidFill>
              </a:rPr>
              <a:t> المدرجة في المؤشر</a:t>
            </a:r>
            <a:endParaRPr lang="en-US" sz="2800" b="1" dirty="0">
              <a:ln/>
              <a:solidFill>
                <a:srgbClr val="00B050"/>
              </a:solidFill>
            </a:endParaRPr>
          </a:p>
        </p:txBody>
      </p:sp>
      <p:sp>
        <p:nvSpPr>
          <p:cNvPr id="4" name="Rectangle: Diagonal Corners Rounded 3">
            <a:extLst>
              <a:ext uri="{FF2B5EF4-FFF2-40B4-BE49-F238E27FC236}">
                <a16:creationId xmlns:a16="http://schemas.microsoft.com/office/drawing/2014/main" id="{EC8E4B0B-4F4F-2944-1771-FDADEB51D9AE}"/>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600" dirty="0">
                <a:ln w="0"/>
                <a:solidFill>
                  <a:schemeClr val="tx1"/>
                </a:solidFill>
                <a:effectLst>
                  <a:outerShdw blurRad="38100" dist="19050" dir="2700000" algn="tl" rotWithShape="0">
                    <a:schemeClr val="dk1">
                      <a:alpha val="40000"/>
                    </a:schemeClr>
                  </a:outerShdw>
                </a:effectLst>
              </a:rPr>
              <a:t>عدد الشركات</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A47C6EB7-67A1-6B34-0D15-C40EA34239E1}"/>
              </a:ext>
            </a:extLst>
          </p:cNvPr>
          <p:cNvSpPr/>
          <p:nvPr/>
        </p:nvSpPr>
        <p:spPr>
          <a:xfrm>
            <a:off x="914401" y="3916734"/>
            <a:ext cx="2738846" cy="1230872"/>
          </a:xfrm>
          <a:custGeom>
            <a:avLst/>
            <a:gdLst>
              <a:gd name="connsiteX0" fmla="*/ 0 w 2738846"/>
              <a:gd name="connsiteY0" fmla="*/ 205149 h 1230872"/>
              <a:gd name="connsiteX1" fmla="*/ 205149 w 2738846"/>
              <a:gd name="connsiteY1" fmla="*/ 0 h 1230872"/>
              <a:gd name="connsiteX2" fmla="*/ 2533697 w 2738846"/>
              <a:gd name="connsiteY2" fmla="*/ 0 h 1230872"/>
              <a:gd name="connsiteX3" fmla="*/ 2738846 w 2738846"/>
              <a:gd name="connsiteY3" fmla="*/ 205149 h 1230872"/>
              <a:gd name="connsiteX4" fmla="*/ 2738846 w 2738846"/>
              <a:gd name="connsiteY4" fmla="*/ 1025723 h 1230872"/>
              <a:gd name="connsiteX5" fmla="*/ 2533697 w 2738846"/>
              <a:gd name="connsiteY5" fmla="*/ 1230872 h 1230872"/>
              <a:gd name="connsiteX6" fmla="*/ 205149 w 2738846"/>
              <a:gd name="connsiteY6" fmla="*/ 1230872 h 1230872"/>
              <a:gd name="connsiteX7" fmla="*/ 0 w 2738846"/>
              <a:gd name="connsiteY7" fmla="*/ 1025723 h 1230872"/>
              <a:gd name="connsiteX8" fmla="*/ 0 w 2738846"/>
              <a:gd name="connsiteY8" fmla="*/ 205149 h 12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846" h="1230872" fill="none" extrusionOk="0">
                <a:moveTo>
                  <a:pt x="0" y="205149"/>
                </a:moveTo>
                <a:cubicBezTo>
                  <a:pt x="-19455" y="80949"/>
                  <a:pt x="99177" y="6162"/>
                  <a:pt x="205149" y="0"/>
                </a:cubicBezTo>
                <a:cubicBezTo>
                  <a:pt x="725200" y="-158339"/>
                  <a:pt x="1415906" y="78065"/>
                  <a:pt x="2533697" y="0"/>
                </a:cubicBezTo>
                <a:cubicBezTo>
                  <a:pt x="2654701" y="-701"/>
                  <a:pt x="2726937" y="94264"/>
                  <a:pt x="2738846" y="205149"/>
                </a:cubicBezTo>
                <a:cubicBezTo>
                  <a:pt x="2789875" y="461003"/>
                  <a:pt x="2723637" y="937170"/>
                  <a:pt x="2738846" y="1025723"/>
                </a:cubicBezTo>
                <a:cubicBezTo>
                  <a:pt x="2738931" y="1126098"/>
                  <a:pt x="2648423" y="1232795"/>
                  <a:pt x="2533697" y="1230872"/>
                </a:cubicBezTo>
                <a:cubicBezTo>
                  <a:pt x="1922581" y="1136623"/>
                  <a:pt x="634163" y="1357459"/>
                  <a:pt x="205149" y="1230872"/>
                </a:cubicBezTo>
                <a:cubicBezTo>
                  <a:pt x="103985" y="1231106"/>
                  <a:pt x="14636" y="1148259"/>
                  <a:pt x="0" y="1025723"/>
                </a:cubicBezTo>
                <a:cubicBezTo>
                  <a:pt x="-55053" y="910683"/>
                  <a:pt x="66449" y="506929"/>
                  <a:pt x="0" y="205149"/>
                </a:cubicBezTo>
                <a:close/>
              </a:path>
              <a:path w="2738846" h="1230872" stroke="0" extrusionOk="0">
                <a:moveTo>
                  <a:pt x="0" y="205149"/>
                </a:moveTo>
                <a:cubicBezTo>
                  <a:pt x="-5398" y="96919"/>
                  <a:pt x="104947" y="-8055"/>
                  <a:pt x="205149" y="0"/>
                </a:cubicBezTo>
                <a:cubicBezTo>
                  <a:pt x="498309" y="114556"/>
                  <a:pt x="1821868" y="-105465"/>
                  <a:pt x="2533697" y="0"/>
                </a:cubicBezTo>
                <a:cubicBezTo>
                  <a:pt x="2647367" y="2000"/>
                  <a:pt x="2735830" y="79474"/>
                  <a:pt x="2738846" y="205149"/>
                </a:cubicBezTo>
                <a:cubicBezTo>
                  <a:pt x="2735249" y="550655"/>
                  <a:pt x="2812417" y="723347"/>
                  <a:pt x="2738846" y="1025723"/>
                </a:cubicBezTo>
                <a:cubicBezTo>
                  <a:pt x="2736469" y="1138030"/>
                  <a:pt x="2655230" y="1223011"/>
                  <a:pt x="2533697" y="1230872"/>
                </a:cubicBezTo>
                <a:cubicBezTo>
                  <a:pt x="1531962" y="1209936"/>
                  <a:pt x="1224146" y="1346743"/>
                  <a:pt x="205149" y="1230872"/>
                </a:cubicBezTo>
                <a:cubicBezTo>
                  <a:pt x="87207" y="1230550"/>
                  <a:pt x="16743" y="1127243"/>
                  <a:pt x="0" y="1025723"/>
                </a:cubicBezTo>
                <a:cubicBezTo>
                  <a:pt x="-5064" y="673536"/>
                  <a:pt x="67723" y="408321"/>
                  <a:pt x="0" y="205149"/>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US-500</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71927055-E84E-68AF-CE6D-99F7A4991903}"/>
              </a:ext>
            </a:extLst>
          </p:cNvPr>
          <p:cNvSpPr/>
          <p:nvPr/>
        </p:nvSpPr>
        <p:spPr>
          <a:xfrm>
            <a:off x="8217533" y="3999476"/>
            <a:ext cx="1772195" cy="1148129"/>
          </a:xfrm>
          <a:custGeom>
            <a:avLst/>
            <a:gdLst>
              <a:gd name="connsiteX0" fmla="*/ 0 w 1772195"/>
              <a:gd name="connsiteY0" fmla="*/ 191359 h 1148129"/>
              <a:gd name="connsiteX1" fmla="*/ 191359 w 1772195"/>
              <a:gd name="connsiteY1" fmla="*/ 0 h 1148129"/>
              <a:gd name="connsiteX2" fmla="*/ 1580836 w 1772195"/>
              <a:gd name="connsiteY2" fmla="*/ 0 h 1148129"/>
              <a:gd name="connsiteX3" fmla="*/ 1772195 w 1772195"/>
              <a:gd name="connsiteY3" fmla="*/ 191359 h 1148129"/>
              <a:gd name="connsiteX4" fmla="*/ 1772195 w 1772195"/>
              <a:gd name="connsiteY4" fmla="*/ 956770 h 1148129"/>
              <a:gd name="connsiteX5" fmla="*/ 1580836 w 1772195"/>
              <a:gd name="connsiteY5" fmla="*/ 1148129 h 1148129"/>
              <a:gd name="connsiteX6" fmla="*/ 191359 w 1772195"/>
              <a:gd name="connsiteY6" fmla="*/ 1148129 h 1148129"/>
              <a:gd name="connsiteX7" fmla="*/ 0 w 1772195"/>
              <a:gd name="connsiteY7" fmla="*/ 956770 h 1148129"/>
              <a:gd name="connsiteX8" fmla="*/ 0 w 1772195"/>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95" h="1148129" fill="none" extrusionOk="0">
                <a:moveTo>
                  <a:pt x="0" y="191359"/>
                </a:moveTo>
                <a:cubicBezTo>
                  <a:pt x="-1255" y="84971"/>
                  <a:pt x="88798" y="2627"/>
                  <a:pt x="191359" y="0"/>
                </a:cubicBezTo>
                <a:cubicBezTo>
                  <a:pt x="838156" y="-45259"/>
                  <a:pt x="1249017" y="88344"/>
                  <a:pt x="1580836" y="0"/>
                </a:cubicBezTo>
                <a:cubicBezTo>
                  <a:pt x="1696390" y="-899"/>
                  <a:pt x="1759329" y="88284"/>
                  <a:pt x="1772195" y="191359"/>
                </a:cubicBezTo>
                <a:cubicBezTo>
                  <a:pt x="1792876" y="470963"/>
                  <a:pt x="1780725" y="810281"/>
                  <a:pt x="1772195" y="956770"/>
                </a:cubicBezTo>
                <a:cubicBezTo>
                  <a:pt x="1772264" y="1051932"/>
                  <a:pt x="1690160" y="1153042"/>
                  <a:pt x="1580836" y="1148129"/>
                </a:cubicBezTo>
                <a:cubicBezTo>
                  <a:pt x="1122819" y="1169054"/>
                  <a:pt x="808252" y="1199564"/>
                  <a:pt x="191359" y="1148129"/>
                </a:cubicBezTo>
                <a:cubicBezTo>
                  <a:pt x="100062" y="1148407"/>
                  <a:pt x="8170" y="1067610"/>
                  <a:pt x="0" y="956770"/>
                </a:cubicBezTo>
                <a:cubicBezTo>
                  <a:pt x="-24907" y="853008"/>
                  <a:pt x="-66800" y="478616"/>
                  <a:pt x="0" y="191359"/>
                </a:cubicBezTo>
                <a:close/>
              </a:path>
              <a:path w="1772195" h="1148129" stroke="0" extrusionOk="0">
                <a:moveTo>
                  <a:pt x="0" y="191359"/>
                </a:moveTo>
                <a:cubicBezTo>
                  <a:pt x="-10657" y="95685"/>
                  <a:pt x="99604" y="-8566"/>
                  <a:pt x="191359" y="0"/>
                </a:cubicBezTo>
                <a:cubicBezTo>
                  <a:pt x="552536" y="-63902"/>
                  <a:pt x="934806" y="-82808"/>
                  <a:pt x="1580836" y="0"/>
                </a:cubicBezTo>
                <a:cubicBezTo>
                  <a:pt x="1689989" y="18814"/>
                  <a:pt x="1768300" y="69692"/>
                  <a:pt x="1772195" y="191359"/>
                </a:cubicBezTo>
                <a:cubicBezTo>
                  <a:pt x="1736346" y="467629"/>
                  <a:pt x="1784621" y="737770"/>
                  <a:pt x="1772195" y="956770"/>
                </a:cubicBezTo>
                <a:cubicBezTo>
                  <a:pt x="1755852" y="1055621"/>
                  <a:pt x="1688379" y="1146354"/>
                  <a:pt x="1580836" y="1148129"/>
                </a:cubicBezTo>
                <a:cubicBezTo>
                  <a:pt x="937534" y="1110506"/>
                  <a:pt x="487549" y="1231249"/>
                  <a:pt x="191359" y="1148129"/>
                </a:cubicBezTo>
                <a:cubicBezTo>
                  <a:pt x="69186" y="1146987"/>
                  <a:pt x="15485" y="1051559"/>
                  <a:pt x="0" y="956770"/>
                </a:cubicBezTo>
                <a:cubicBezTo>
                  <a:pt x="-53528" y="768679"/>
                  <a:pt x="32698" y="277752"/>
                  <a:pt x="0" y="191359"/>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Roboto" panose="02000000000000000000" pitchFamily="2" charset="0"/>
              </a:rPr>
              <a:t>US-30</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Rounded Corners 8">
            <a:extLst>
              <a:ext uri="{FF2B5EF4-FFF2-40B4-BE49-F238E27FC236}">
                <a16:creationId xmlns:a16="http://schemas.microsoft.com/office/drawing/2014/main" id="{9AD13B8C-EA54-456B-D60A-6287E97EA201}"/>
              </a:ext>
            </a:extLst>
          </p:cNvPr>
          <p:cNvSpPr/>
          <p:nvPr/>
        </p:nvSpPr>
        <p:spPr>
          <a:xfrm>
            <a:off x="4476208" y="3956624"/>
            <a:ext cx="2834640" cy="1148129"/>
          </a:xfrm>
          <a:custGeom>
            <a:avLst/>
            <a:gdLst>
              <a:gd name="connsiteX0" fmla="*/ 0 w 2834640"/>
              <a:gd name="connsiteY0" fmla="*/ 191359 h 1148129"/>
              <a:gd name="connsiteX1" fmla="*/ 191359 w 2834640"/>
              <a:gd name="connsiteY1" fmla="*/ 0 h 1148129"/>
              <a:gd name="connsiteX2" fmla="*/ 2643281 w 2834640"/>
              <a:gd name="connsiteY2" fmla="*/ 0 h 1148129"/>
              <a:gd name="connsiteX3" fmla="*/ 2834640 w 2834640"/>
              <a:gd name="connsiteY3" fmla="*/ 191359 h 1148129"/>
              <a:gd name="connsiteX4" fmla="*/ 2834640 w 2834640"/>
              <a:gd name="connsiteY4" fmla="*/ 956770 h 1148129"/>
              <a:gd name="connsiteX5" fmla="*/ 2643281 w 2834640"/>
              <a:gd name="connsiteY5" fmla="*/ 1148129 h 1148129"/>
              <a:gd name="connsiteX6" fmla="*/ 191359 w 2834640"/>
              <a:gd name="connsiteY6" fmla="*/ 1148129 h 1148129"/>
              <a:gd name="connsiteX7" fmla="*/ 0 w 2834640"/>
              <a:gd name="connsiteY7" fmla="*/ 956770 h 1148129"/>
              <a:gd name="connsiteX8" fmla="*/ 0 w 2834640"/>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1148129" fill="none" extrusionOk="0">
                <a:moveTo>
                  <a:pt x="0" y="191359"/>
                </a:moveTo>
                <a:cubicBezTo>
                  <a:pt x="-1255" y="84971"/>
                  <a:pt x="88798" y="2627"/>
                  <a:pt x="191359" y="0"/>
                </a:cubicBezTo>
                <a:cubicBezTo>
                  <a:pt x="684274" y="-158339"/>
                  <a:pt x="1543638" y="78065"/>
                  <a:pt x="2643281" y="0"/>
                </a:cubicBezTo>
                <a:cubicBezTo>
                  <a:pt x="2758835" y="-899"/>
                  <a:pt x="2821774" y="88284"/>
                  <a:pt x="2834640" y="191359"/>
                </a:cubicBezTo>
                <a:cubicBezTo>
                  <a:pt x="2855321" y="470963"/>
                  <a:pt x="2843170" y="810281"/>
                  <a:pt x="2834640" y="956770"/>
                </a:cubicBezTo>
                <a:cubicBezTo>
                  <a:pt x="2834709" y="1051932"/>
                  <a:pt x="2752605" y="1153042"/>
                  <a:pt x="2643281" y="1148129"/>
                </a:cubicBezTo>
                <a:cubicBezTo>
                  <a:pt x="1890643" y="1053880"/>
                  <a:pt x="617666" y="1274716"/>
                  <a:pt x="191359" y="1148129"/>
                </a:cubicBezTo>
                <a:cubicBezTo>
                  <a:pt x="100062" y="1148407"/>
                  <a:pt x="8170" y="1067610"/>
                  <a:pt x="0" y="956770"/>
                </a:cubicBezTo>
                <a:cubicBezTo>
                  <a:pt x="-24907" y="853008"/>
                  <a:pt x="-66800" y="478616"/>
                  <a:pt x="0" y="191359"/>
                </a:cubicBezTo>
                <a:close/>
              </a:path>
              <a:path w="2834640" h="1148129" stroke="0" extrusionOk="0">
                <a:moveTo>
                  <a:pt x="0" y="191359"/>
                </a:moveTo>
                <a:cubicBezTo>
                  <a:pt x="-10657" y="95685"/>
                  <a:pt x="99604" y="-8566"/>
                  <a:pt x="191359" y="0"/>
                </a:cubicBezTo>
                <a:cubicBezTo>
                  <a:pt x="449877" y="114556"/>
                  <a:pt x="1951740" y="-105465"/>
                  <a:pt x="2643281" y="0"/>
                </a:cubicBezTo>
                <a:cubicBezTo>
                  <a:pt x="2752434" y="18814"/>
                  <a:pt x="2830745" y="69692"/>
                  <a:pt x="2834640" y="191359"/>
                </a:cubicBezTo>
                <a:cubicBezTo>
                  <a:pt x="2798791" y="467629"/>
                  <a:pt x="2847066" y="737770"/>
                  <a:pt x="2834640" y="956770"/>
                </a:cubicBezTo>
                <a:cubicBezTo>
                  <a:pt x="2818297" y="1055621"/>
                  <a:pt x="2750824" y="1146354"/>
                  <a:pt x="2643281" y="1148129"/>
                </a:cubicBezTo>
                <a:cubicBezTo>
                  <a:pt x="2253141" y="1127193"/>
                  <a:pt x="1089855" y="1264000"/>
                  <a:pt x="191359" y="1148129"/>
                </a:cubicBezTo>
                <a:cubicBezTo>
                  <a:pt x="69186" y="1146987"/>
                  <a:pt x="15485" y="1051559"/>
                  <a:pt x="0" y="956770"/>
                </a:cubicBezTo>
                <a:cubicBezTo>
                  <a:pt x="-53528" y="768679"/>
                  <a:pt x="32698" y="277752"/>
                  <a:pt x="0" y="191359"/>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US-100</a:t>
            </a:r>
          </a:p>
        </p:txBody>
      </p:sp>
    </p:spTree>
    <p:extLst>
      <p:ext uri="{BB962C8B-B14F-4D97-AF65-F5344CB8AC3E}">
        <p14:creationId xmlns:p14="http://schemas.microsoft.com/office/powerpoint/2010/main" val="784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14</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783771" y="1760534"/>
            <a:ext cx="10480766" cy="1148129"/>
          </a:xfrm>
          <a:custGeom>
            <a:avLst/>
            <a:gdLst>
              <a:gd name="connsiteX0" fmla="*/ 191359 w 10480766"/>
              <a:gd name="connsiteY0" fmla="*/ 0 h 1148129"/>
              <a:gd name="connsiteX1" fmla="*/ 10480766 w 10480766"/>
              <a:gd name="connsiteY1" fmla="*/ 0 h 1148129"/>
              <a:gd name="connsiteX2" fmla="*/ 10480766 w 10480766"/>
              <a:gd name="connsiteY2" fmla="*/ 0 h 1148129"/>
              <a:gd name="connsiteX3" fmla="*/ 10480766 w 10480766"/>
              <a:gd name="connsiteY3" fmla="*/ 956770 h 1148129"/>
              <a:gd name="connsiteX4" fmla="*/ 10289407 w 10480766"/>
              <a:gd name="connsiteY4" fmla="*/ 1148129 h 1148129"/>
              <a:gd name="connsiteX5" fmla="*/ 0 w 10480766"/>
              <a:gd name="connsiteY5" fmla="*/ 1148129 h 1148129"/>
              <a:gd name="connsiteX6" fmla="*/ 0 w 10480766"/>
              <a:gd name="connsiteY6" fmla="*/ 1148129 h 1148129"/>
              <a:gd name="connsiteX7" fmla="*/ 0 w 10480766"/>
              <a:gd name="connsiteY7" fmla="*/ 191359 h 1148129"/>
              <a:gd name="connsiteX8" fmla="*/ 191359 w 10480766"/>
              <a:gd name="connsiteY8" fmla="*/ 0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0766" h="1148129" fill="none" extrusionOk="0">
                <a:moveTo>
                  <a:pt x="191359" y="0"/>
                </a:moveTo>
                <a:cubicBezTo>
                  <a:pt x="5011132" y="-162453"/>
                  <a:pt x="6666425" y="132485"/>
                  <a:pt x="10480766" y="0"/>
                </a:cubicBezTo>
                <a:lnTo>
                  <a:pt x="10480766" y="0"/>
                </a:lnTo>
                <a:cubicBezTo>
                  <a:pt x="10460079" y="339164"/>
                  <a:pt x="10414293" y="505835"/>
                  <a:pt x="10480766" y="956770"/>
                </a:cubicBezTo>
                <a:cubicBezTo>
                  <a:pt x="10495340" y="1055571"/>
                  <a:pt x="10402970" y="1164236"/>
                  <a:pt x="10289407" y="1148129"/>
                </a:cubicBezTo>
                <a:cubicBezTo>
                  <a:pt x="9251834" y="1128939"/>
                  <a:pt x="2483963" y="1160095"/>
                  <a:pt x="0" y="1148129"/>
                </a:cubicBezTo>
                <a:lnTo>
                  <a:pt x="0" y="1148129"/>
                </a:lnTo>
                <a:cubicBezTo>
                  <a:pt x="-54672" y="759746"/>
                  <a:pt x="27339" y="628903"/>
                  <a:pt x="0" y="191359"/>
                </a:cubicBezTo>
                <a:cubicBezTo>
                  <a:pt x="-18196" y="87793"/>
                  <a:pt x="88540" y="8935"/>
                  <a:pt x="191359" y="0"/>
                </a:cubicBezTo>
                <a:close/>
              </a:path>
              <a:path w="10480766" h="1148129" stroke="0" extrusionOk="0">
                <a:moveTo>
                  <a:pt x="191359" y="0"/>
                </a:moveTo>
                <a:cubicBezTo>
                  <a:pt x="4229376" y="168642"/>
                  <a:pt x="8984705" y="-16355"/>
                  <a:pt x="10480766" y="0"/>
                </a:cubicBezTo>
                <a:lnTo>
                  <a:pt x="10480766" y="0"/>
                </a:lnTo>
                <a:cubicBezTo>
                  <a:pt x="10492659" y="114354"/>
                  <a:pt x="10402242" y="578817"/>
                  <a:pt x="10480766" y="956770"/>
                </a:cubicBezTo>
                <a:cubicBezTo>
                  <a:pt x="10485195" y="1054565"/>
                  <a:pt x="10401155" y="1138916"/>
                  <a:pt x="10289407" y="1148129"/>
                </a:cubicBezTo>
                <a:cubicBezTo>
                  <a:pt x="6063610" y="1101723"/>
                  <a:pt x="3344323" y="1083868"/>
                  <a:pt x="0" y="1148129"/>
                </a:cubicBezTo>
                <a:lnTo>
                  <a:pt x="0" y="1148129"/>
                </a:lnTo>
                <a:cubicBezTo>
                  <a:pt x="-5" y="716840"/>
                  <a:pt x="67999" y="391034"/>
                  <a:pt x="0" y="191359"/>
                </a:cubicBezTo>
                <a:cubicBezTo>
                  <a:pt x="-9795" y="88007"/>
                  <a:pt x="80301" y="13054"/>
                  <a:pt x="191359" y="0"/>
                </a:cubicBezTo>
                <a:close/>
              </a:path>
            </a:pathLst>
          </a:custGeom>
          <a:ln>
            <a:extLst>
              <a:ext uri="{C807C97D-BFC1-408E-A445-0C87EB9F89A2}">
                <ask:lineSketchStyleProps xmlns:ask="http://schemas.microsoft.com/office/drawing/2018/sketchyshapes" sd="395584556">
                  <a:prstGeom prst="round2DiagRect">
                    <a:avLst/>
                  </a:prstGeom>
                  <ask:type>
                    <ask:lineSketchCurved/>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2800" b="1" dirty="0">
                <a:ln/>
                <a:solidFill>
                  <a:srgbClr val="00B050"/>
                </a:solidFill>
              </a:rPr>
              <a:t>من خلال الطريقة التي توفر </a:t>
            </a:r>
            <a:r>
              <a:rPr lang="ar-EG" sz="2800" b="1" dirty="0">
                <a:ln/>
                <a:solidFill>
                  <a:srgbClr val="FF0000"/>
                </a:solidFill>
              </a:rPr>
              <a:t>الأساس لحساب قيمة المؤشر</a:t>
            </a:r>
            <a:endParaRPr lang="en-US" sz="2800" b="1" dirty="0">
              <a:ln/>
              <a:solidFill>
                <a:srgbClr val="FF0000"/>
              </a:solidFill>
            </a:endParaRPr>
          </a:p>
        </p:txBody>
      </p:sp>
      <p:sp>
        <p:nvSpPr>
          <p:cNvPr id="4" name="Rectangle: Diagonal Corners Rounded 3">
            <a:extLst>
              <a:ext uri="{FF2B5EF4-FFF2-40B4-BE49-F238E27FC236}">
                <a16:creationId xmlns:a16="http://schemas.microsoft.com/office/drawing/2014/main" id="{D242157E-7941-E5B2-EE12-4D857EF921B0}"/>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600" dirty="0">
                <a:ln w="0"/>
                <a:solidFill>
                  <a:schemeClr val="tx1"/>
                </a:solidFill>
                <a:effectLst>
                  <a:outerShdw blurRad="38100" dist="19050" dir="2700000" algn="tl" rotWithShape="0">
                    <a:schemeClr val="dk1">
                      <a:alpha val="40000"/>
                    </a:schemeClr>
                  </a:outerShdw>
                </a:effectLst>
              </a:rPr>
              <a:t>طريقة الحساب</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C202E40A-4C2F-AAA6-BD24-A48F04D24020}"/>
              </a:ext>
            </a:extLst>
          </p:cNvPr>
          <p:cNvSpPr/>
          <p:nvPr/>
        </p:nvSpPr>
        <p:spPr>
          <a:xfrm>
            <a:off x="822961" y="3541425"/>
            <a:ext cx="2738846" cy="1230872"/>
          </a:xfrm>
          <a:custGeom>
            <a:avLst/>
            <a:gdLst>
              <a:gd name="connsiteX0" fmla="*/ 0 w 2738846"/>
              <a:gd name="connsiteY0" fmla="*/ 205149 h 1230872"/>
              <a:gd name="connsiteX1" fmla="*/ 205149 w 2738846"/>
              <a:gd name="connsiteY1" fmla="*/ 0 h 1230872"/>
              <a:gd name="connsiteX2" fmla="*/ 2533697 w 2738846"/>
              <a:gd name="connsiteY2" fmla="*/ 0 h 1230872"/>
              <a:gd name="connsiteX3" fmla="*/ 2738846 w 2738846"/>
              <a:gd name="connsiteY3" fmla="*/ 205149 h 1230872"/>
              <a:gd name="connsiteX4" fmla="*/ 2738846 w 2738846"/>
              <a:gd name="connsiteY4" fmla="*/ 1025723 h 1230872"/>
              <a:gd name="connsiteX5" fmla="*/ 2533697 w 2738846"/>
              <a:gd name="connsiteY5" fmla="*/ 1230872 h 1230872"/>
              <a:gd name="connsiteX6" fmla="*/ 205149 w 2738846"/>
              <a:gd name="connsiteY6" fmla="*/ 1230872 h 1230872"/>
              <a:gd name="connsiteX7" fmla="*/ 0 w 2738846"/>
              <a:gd name="connsiteY7" fmla="*/ 1025723 h 1230872"/>
              <a:gd name="connsiteX8" fmla="*/ 0 w 2738846"/>
              <a:gd name="connsiteY8" fmla="*/ 205149 h 12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846" h="1230872" fill="none" extrusionOk="0">
                <a:moveTo>
                  <a:pt x="0" y="205149"/>
                </a:moveTo>
                <a:cubicBezTo>
                  <a:pt x="-19455" y="80949"/>
                  <a:pt x="99177" y="6162"/>
                  <a:pt x="205149" y="0"/>
                </a:cubicBezTo>
                <a:cubicBezTo>
                  <a:pt x="725200" y="-158339"/>
                  <a:pt x="1415906" y="78065"/>
                  <a:pt x="2533697" y="0"/>
                </a:cubicBezTo>
                <a:cubicBezTo>
                  <a:pt x="2654701" y="-701"/>
                  <a:pt x="2726937" y="94264"/>
                  <a:pt x="2738846" y="205149"/>
                </a:cubicBezTo>
                <a:cubicBezTo>
                  <a:pt x="2789875" y="461003"/>
                  <a:pt x="2723637" y="937170"/>
                  <a:pt x="2738846" y="1025723"/>
                </a:cubicBezTo>
                <a:cubicBezTo>
                  <a:pt x="2738931" y="1126098"/>
                  <a:pt x="2648423" y="1232795"/>
                  <a:pt x="2533697" y="1230872"/>
                </a:cubicBezTo>
                <a:cubicBezTo>
                  <a:pt x="1922581" y="1136623"/>
                  <a:pt x="634163" y="1357459"/>
                  <a:pt x="205149" y="1230872"/>
                </a:cubicBezTo>
                <a:cubicBezTo>
                  <a:pt x="103985" y="1231106"/>
                  <a:pt x="14636" y="1148259"/>
                  <a:pt x="0" y="1025723"/>
                </a:cubicBezTo>
                <a:cubicBezTo>
                  <a:pt x="-55053" y="910683"/>
                  <a:pt x="66449" y="506929"/>
                  <a:pt x="0" y="205149"/>
                </a:cubicBezTo>
                <a:close/>
              </a:path>
              <a:path w="2738846" h="1230872" stroke="0" extrusionOk="0">
                <a:moveTo>
                  <a:pt x="0" y="205149"/>
                </a:moveTo>
                <a:cubicBezTo>
                  <a:pt x="-5398" y="96919"/>
                  <a:pt x="104947" y="-8055"/>
                  <a:pt x="205149" y="0"/>
                </a:cubicBezTo>
                <a:cubicBezTo>
                  <a:pt x="498309" y="114556"/>
                  <a:pt x="1821868" y="-105465"/>
                  <a:pt x="2533697" y="0"/>
                </a:cubicBezTo>
                <a:cubicBezTo>
                  <a:pt x="2647367" y="2000"/>
                  <a:pt x="2735830" y="79474"/>
                  <a:pt x="2738846" y="205149"/>
                </a:cubicBezTo>
                <a:cubicBezTo>
                  <a:pt x="2735249" y="550655"/>
                  <a:pt x="2812417" y="723347"/>
                  <a:pt x="2738846" y="1025723"/>
                </a:cubicBezTo>
                <a:cubicBezTo>
                  <a:pt x="2736469" y="1138030"/>
                  <a:pt x="2655230" y="1223011"/>
                  <a:pt x="2533697" y="1230872"/>
                </a:cubicBezTo>
                <a:cubicBezTo>
                  <a:pt x="1531962" y="1209936"/>
                  <a:pt x="1224146" y="1346743"/>
                  <a:pt x="205149" y="1230872"/>
                </a:cubicBezTo>
                <a:cubicBezTo>
                  <a:pt x="87207" y="1230550"/>
                  <a:pt x="16743" y="1127243"/>
                  <a:pt x="0" y="1025723"/>
                </a:cubicBezTo>
                <a:cubicBezTo>
                  <a:pt x="-5064" y="673536"/>
                  <a:pt x="67723" y="408321"/>
                  <a:pt x="0" y="205149"/>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رأس المال الحر, بالوزن لكل شركة</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2A9C3C5C-D6A0-8B7E-C62A-6069B9F6237B}"/>
              </a:ext>
            </a:extLst>
          </p:cNvPr>
          <p:cNvSpPr/>
          <p:nvPr/>
        </p:nvSpPr>
        <p:spPr>
          <a:xfrm>
            <a:off x="8126093" y="3624167"/>
            <a:ext cx="1772195" cy="1148129"/>
          </a:xfrm>
          <a:custGeom>
            <a:avLst/>
            <a:gdLst>
              <a:gd name="connsiteX0" fmla="*/ 0 w 1772195"/>
              <a:gd name="connsiteY0" fmla="*/ 191359 h 1148129"/>
              <a:gd name="connsiteX1" fmla="*/ 191359 w 1772195"/>
              <a:gd name="connsiteY1" fmla="*/ 0 h 1148129"/>
              <a:gd name="connsiteX2" fmla="*/ 1580836 w 1772195"/>
              <a:gd name="connsiteY2" fmla="*/ 0 h 1148129"/>
              <a:gd name="connsiteX3" fmla="*/ 1772195 w 1772195"/>
              <a:gd name="connsiteY3" fmla="*/ 191359 h 1148129"/>
              <a:gd name="connsiteX4" fmla="*/ 1772195 w 1772195"/>
              <a:gd name="connsiteY4" fmla="*/ 956770 h 1148129"/>
              <a:gd name="connsiteX5" fmla="*/ 1580836 w 1772195"/>
              <a:gd name="connsiteY5" fmla="*/ 1148129 h 1148129"/>
              <a:gd name="connsiteX6" fmla="*/ 191359 w 1772195"/>
              <a:gd name="connsiteY6" fmla="*/ 1148129 h 1148129"/>
              <a:gd name="connsiteX7" fmla="*/ 0 w 1772195"/>
              <a:gd name="connsiteY7" fmla="*/ 956770 h 1148129"/>
              <a:gd name="connsiteX8" fmla="*/ 0 w 1772195"/>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95" h="1148129" fill="none" extrusionOk="0">
                <a:moveTo>
                  <a:pt x="0" y="191359"/>
                </a:moveTo>
                <a:cubicBezTo>
                  <a:pt x="-1255" y="84971"/>
                  <a:pt x="88798" y="2627"/>
                  <a:pt x="191359" y="0"/>
                </a:cubicBezTo>
                <a:cubicBezTo>
                  <a:pt x="838156" y="-45259"/>
                  <a:pt x="1249017" y="88344"/>
                  <a:pt x="1580836" y="0"/>
                </a:cubicBezTo>
                <a:cubicBezTo>
                  <a:pt x="1696390" y="-899"/>
                  <a:pt x="1759329" y="88284"/>
                  <a:pt x="1772195" y="191359"/>
                </a:cubicBezTo>
                <a:cubicBezTo>
                  <a:pt x="1792876" y="470963"/>
                  <a:pt x="1780725" y="810281"/>
                  <a:pt x="1772195" y="956770"/>
                </a:cubicBezTo>
                <a:cubicBezTo>
                  <a:pt x="1772264" y="1051932"/>
                  <a:pt x="1690160" y="1153042"/>
                  <a:pt x="1580836" y="1148129"/>
                </a:cubicBezTo>
                <a:cubicBezTo>
                  <a:pt x="1122819" y="1169054"/>
                  <a:pt x="808252" y="1199564"/>
                  <a:pt x="191359" y="1148129"/>
                </a:cubicBezTo>
                <a:cubicBezTo>
                  <a:pt x="100062" y="1148407"/>
                  <a:pt x="8170" y="1067610"/>
                  <a:pt x="0" y="956770"/>
                </a:cubicBezTo>
                <a:cubicBezTo>
                  <a:pt x="-24907" y="853008"/>
                  <a:pt x="-66800" y="478616"/>
                  <a:pt x="0" y="191359"/>
                </a:cubicBezTo>
                <a:close/>
              </a:path>
              <a:path w="1772195" h="1148129" stroke="0" extrusionOk="0">
                <a:moveTo>
                  <a:pt x="0" y="191359"/>
                </a:moveTo>
                <a:cubicBezTo>
                  <a:pt x="-10657" y="95685"/>
                  <a:pt x="99604" y="-8566"/>
                  <a:pt x="191359" y="0"/>
                </a:cubicBezTo>
                <a:cubicBezTo>
                  <a:pt x="552536" y="-63902"/>
                  <a:pt x="934806" y="-82808"/>
                  <a:pt x="1580836" y="0"/>
                </a:cubicBezTo>
                <a:cubicBezTo>
                  <a:pt x="1689989" y="18814"/>
                  <a:pt x="1768300" y="69692"/>
                  <a:pt x="1772195" y="191359"/>
                </a:cubicBezTo>
                <a:cubicBezTo>
                  <a:pt x="1736346" y="467629"/>
                  <a:pt x="1784621" y="737770"/>
                  <a:pt x="1772195" y="956770"/>
                </a:cubicBezTo>
                <a:cubicBezTo>
                  <a:pt x="1755852" y="1055621"/>
                  <a:pt x="1688379" y="1146354"/>
                  <a:pt x="1580836" y="1148129"/>
                </a:cubicBezTo>
                <a:cubicBezTo>
                  <a:pt x="937534" y="1110506"/>
                  <a:pt x="487549" y="1231249"/>
                  <a:pt x="191359" y="1148129"/>
                </a:cubicBezTo>
                <a:cubicBezTo>
                  <a:pt x="69186" y="1146987"/>
                  <a:pt x="15485" y="1051559"/>
                  <a:pt x="0" y="956770"/>
                </a:cubicBezTo>
                <a:cubicBezTo>
                  <a:pt x="-53528" y="768679"/>
                  <a:pt x="32698" y="277752"/>
                  <a:pt x="0" y="191359"/>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السعر</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Rounded Corners 8">
            <a:extLst>
              <a:ext uri="{FF2B5EF4-FFF2-40B4-BE49-F238E27FC236}">
                <a16:creationId xmlns:a16="http://schemas.microsoft.com/office/drawing/2014/main" id="{CF11A8CC-8171-1257-BAA5-6794B9D7AFFE}"/>
              </a:ext>
            </a:extLst>
          </p:cNvPr>
          <p:cNvSpPr/>
          <p:nvPr/>
        </p:nvSpPr>
        <p:spPr>
          <a:xfrm>
            <a:off x="4384768" y="3581315"/>
            <a:ext cx="2834640" cy="1148129"/>
          </a:xfrm>
          <a:custGeom>
            <a:avLst/>
            <a:gdLst>
              <a:gd name="connsiteX0" fmla="*/ 0 w 2834640"/>
              <a:gd name="connsiteY0" fmla="*/ 191359 h 1148129"/>
              <a:gd name="connsiteX1" fmla="*/ 191359 w 2834640"/>
              <a:gd name="connsiteY1" fmla="*/ 0 h 1148129"/>
              <a:gd name="connsiteX2" fmla="*/ 2643281 w 2834640"/>
              <a:gd name="connsiteY2" fmla="*/ 0 h 1148129"/>
              <a:gd name="connsiteX3" fmla="*/ 2834640 w 2834640"/>
              <a:gd name="connsiteY3" fmla="*/ 191359 h 1148129"/>
              <a:gd name="connsiteX4" fmla="*/ 2834640 w 2834640"/>
              <a:gd name="connsiteY4" fmla="*/ 956770 h 1148129"/>
              <a:gd name="connsiteX5" fmla="*/ 2643281 w 2834640"/>
              <a:gd name="connsiteY5" fmla="*/ 1148129 h 1148129"/>
              <a:gd name="connsiteX6" fmla="*/ 191359 w 2834640"/>
              <a:gd name="connsiteY6" fmla="*/ 1148129 h 1148129"/>
              <a:gd name="connsiteX7" fmla="*/ 0 w 2834640"/>
              <a:gd name="connsiteY7" fmla="*/ 956770 h 1148129"/>
              <a:gd name="connsiteX8" fmla="*/ 0 w 2834640"/>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1148129" fill="none" extrusionOk="0">
                <a:moveTo>
                  <a:pt x="0" y="191359"/>
                </a:moveTo>
                <a:cubicBezTo>
                  <a:pt x="-1255" y="84971"/>
                  <a:pt x="88798" y="2627"/>
                  <a:pt x="191359" y="0"/>
                </a:cubicBezTo>
                <a:cubicBezTo>
                  <a:pt x="684274" y="-158339"/>
                  <a:pt x="1543638" y="78065"/>
                  <a:pt x="2643281" y="0"/>
                </a:cubicBezTo>
                <a:cubicBezTo>
                  <a:pt x="2758835" y="-899"/>
                  <a:pt x="2821774" y="88284"/>
                  <a:pt x="2834640" y="191359"/>
                </a:cubicBezTo>
                <a:cubicBezTo>
                  <a:pt x="2855321" y="470963"/>
                  <a:pt x="2843170" y="810281"/>
                  <a:pt x="2834640" y="956770"/>
                </a:cubicBezTo>
                <a:cubicBezTo>
                  <a:pt x="2834709" y="1051932"/>
                  <a:pt x="2752605" y="1153042"/>
                  <a:pt x="2643281" y="1148129"/>
                </a:cubicBezTo>
                <a:cubicBezTo>
                  <a:pt x="1890643" y="1053880"/>
                  <a:pt x="617666" y="1274716"/>
                  <a:pt x="191359" y="1148129"/>
                </a:cubicBezTo>
                <a:cubicBezTo>
                  <a:pt x="100062" y="1148407"/>
                  <a:pt x="8170" y="1067610"/>
                  <a:pt x="0" y="956770"/>
                </a:cubicBezTo>
                <a:cubicBezTo>
                  <a:pt x="-24907" y="853008"/>
                  <a:pt x="-66800" y="478616"/>
                  <a:pt x="0" y="191359"/>
                </a:cubicBezTo>
                <a:close/>
              </a:path>
              <a:path w="2834640" h="1148129" stroke="0" extrusionOk="0">
                <a:moveTo>
                  <a:pt x="0" y="191359"/>
                </a:moveTo>
                <a:cubicBezTo>
                  <a:pt x="-10657" y="95685"/>
                  <a:pt x="99604" y="-8566"/>
                  <a:pt x="191359" y="0"/>
                </a:cubicBezTo>
                <a:cubicBezTo>
                  <a:pt x="449877" y="114556"/>
                  <a:pt x="1951740" y="-105465"/>
                  <a:pt x="2643281" y="0"/>
                </a:cubicBezTo>
                <a:cubicBezTo>
                  <a:pt x="2752434" y="18814"/>
                  <a:pt x="2830745" y="69692"/>
                  <a:pt x="2834640" y="191359"/>
                </a:cubicBezTo>
                <a:cubicBezTo>
                  <a:pt x="2798791" y="467629"/>
                  <a:pt x="2847066" y="737770"/>
                  <a:pt x="2834640" y="956770"/>
                </a:cubicBezTo>
                <a:cubicBezTo>
                  <a:pt x="2818297" y="1055621"/>
                  <a:pt x="2750824" y="1146354"/>
                  <a:pt x="2643281" y="1148129"/>
                </a:cubicBezTo>
                <a:cubicBezTo>
                  <a:pt x="2253141" y="1127193"/>
                  <a:pt x="1089855" y="1264000"/>
                  <a:pt x="191359" y="1148129"/>
                </a:cubicBezTo>
                <a:cubicBezTo>
                  <a:pt x="69186" y="1146987"/>
                  <a:pt x="15485" y="1051559"/>
                  <a:pt x="0" y="956770"/>
                </a:cubicBezTo>
                <a:cubicBezTo>
                  <a:pt x="-53528" y="768679"/>
                  <a:pt x="32698" y="277752"/>
                  <a:pt x="0" y="191359"/>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رأس المال بالوزن لكل شركة</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5844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783977"/>
          </a:xfrm>
          <a:custGeom>
            <a:avLst/>
            <a:gdLst>
              <a:gd name="connsiteX0" fmla="*/ 130665 w 4372495"/>
              <a:gd name="connsiteY0" fmla="*/ 0 h 783977"/>
              <a:gd name="connsiteX1" fmla="*/ 4372495 w 4372495"/>
              <a:gd name="connsiteY1" fmla="*/ 0 h 783977"/>
              <a:gd name="connsiteX2" fmla="*/ 4372495 w 4372495"/>
              <a:gd name="connsiteY2" fmla="*/ 0 h 783977"/>
              <a:gd name="connsiteX3" fmla="*/ 4372495 w 4372495"/>
              <a:gd name="connsiteY3" fmla="*/ 653312 h 783977"/>
              <a:gd name="connsiteX4" fmla="*/ 4241830 w 4372495"/>
              <a:gd name="connsiteY4" fmla="*/ 783977 h 783977"/>
              <a:gd name="connsiteX5" fmla="*/ 0 w 4372495"/>
              <a:gd name="connsiteY5" fmla="*/ 783977 h 783977"/>
              <a:gd name="connsiteX6" fmla="*/ 0 w 4372495"/>
              <a:gd name="connsiteY6" fmla="*/ 783977 h 783977"/>
              <a:gd name="connsiteX7" fmla="*/ 0 w 4372495"/>
              <a:gd name="connsiteY7" fmla="*/ 130665 h 783977"/>
              <a:gd name="connsiteX8" fmla="*/ 130665 w 4372495"/>
              <a:gd name="connsiteY8" fmla="*/ 0 h 7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495" h="783977" fill="none" extrusionOk="0">
                <a:moveTo>
                  <a:pt x="130665" y="0"/>
                </a:moveTo>
                <a:cubicBezTo>
                  <a:pt x="1947462" y="33404"/>
                  <a:pt x="2520607" y="114829"/>
                  <a:pt x="4372495" y="0"/>
                </a:cubicBezTo>
                <a:lnTo>
                  <a:pt x="4372495" y="0"/>
                </a:lnTo>
                <a:cubicBezTo>
                  <a:pt x="4421621" y="168791"/>
                  <a:pt x="4410527" y="411076"/>
                  <a:pt x="4372495" y="653312"/>
                </a:cubicBezTo>
                <a:cubicBezTo>
                  <a:pt x="4379196" y="737861"/>
                  <a:pt x="4314894" y="784705"/>
                  <a:pt x="4241830" y="783977"/>
                </a:cubicBezTo>
                <a:cubicBezTo>
                  <a:pt x="3006269" y="623422"/>
                  <a:pt x="1189749" y="840513"/>
                  <a:pt x="0" y="783977"/>
                </a:cubicBezTo>
                <a:lnTo>
                  <a:pt x="0" y="783977"/>
                </a:lnTo>
                <a:cubicBezTo>
                  <a:pt x="-13167" y="576752"/>
                  <a:pt x="-6833" y="297455"/>
                  <a:pt x="0" y="130665"/>
                </a:cubicBezTo>
                <a:cubicBezTo>
                  <a:pt x="9323" y="50638"/>
                  <a:pt x="61264" y="3019"/>
                  <a:pt x="130665" y="0"/>
                </a:cubicBezTo>
                <a:close/>
              </a:path>
              <a:path w="4372495" h="783977" stroke="0" extrusionOk="0">
                <a:moveTo>
                  <a:pt x="130665" y="0"/>
                </a:moveTo>
                <a:cubicBezTo>
                  <a:pt x="1108056" y="-61784"/>
                  <a:pt x="2832605" y="4296"/>
                  <a:pt x="4372495" y="0"/>
                </a:cubicBezTo>
                <a:lnTo>
                  <a:pt x="4372495" y="0"/>
                </a:lnTo>
                <a:cubicBezTo>
                  <a:pt x="4414321" y="206903"/>
                  <a:pt x="4375537" y="416183"/>
                  <a:pt x="4372495" y="653312"/>
                </a:cubicBezTo>
                <a:cubicBezTo>
                  <a:pt x="4369444" y="730433"/>
                  <a:pt x="4304142" y="788795"/>
                  <a:pt x="4241830" y="783977"/>
                </a:cubicBezTo>
                <a:cubicBezTo>
                  <a:pt x="2855019" y="737550"/>
                  <a:pt x="1877417" y="773630"/>
                  <a:pt x="0" y="783977"/>
                </a:cubicBezTo>
                <a:lnTo>
                  <a:pt x="0" y="783977"/>
                </a:lnTo>
                <a:cubicBezTo>
                  <a:pt x="-5507" y="575974"/>
                  <a:pt x="-55788" y="310535"/>
                  <a:pt x="0" y="130665"/>
                </a:cubicBezTo>
                <a:cubicBezTo>
                  <a:pt x="-3726" y="61767"/>
                  <a:pt x="68255" y="-9624"/>
                  <a:pt x="130665"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15</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627017" y="1420587"/>
            <a:ext cx="9853749" cy="1987248"/>
          </a:xfrm>
          <a:custGeom>
            <a:avLst/>
            <a:gdLst>
              <a:gd name="connsiteX0" fmla="*/ 331215 w 9853749"/>
              <a:gd name="connsiteY0" fmla="*/ 0 h 1987248"/>
              <a:gd name="connsiteX1" fmla="*/ 640697 w 9853749"/>
              <a:gd name="connsiteY1" fmla="*/ 0 h 1987248"/>
              <a:gd name="connsiteX2" fmla="*/ 1140630 w 9853749"/>
              <a:gd name="connsiteY2" fmla="*/ 0 h 1987248"/>
              <a:gd name="connsiteX3" fmla="*/ 1831014 w 9853749"/>
              <a:gd name="connsiteY3" fmla="*/ 0 h 1987248"/>
              <a:gd name="connsiteX4" fmla="*/ 2426172 w 9853749"/>
              <a:gd name="connsiteY4" fmla="*/ 0 h 1987248"/>
              <a:gd name="connsiteX5" fmla="*/ 3021331 w 9853749"/>
              <a:gd name="connsiteY5" fmla="*/ 0 h 1987248"/>
              <a:gd name="connsiteX6" fmla="*/ 3711715 w 9853749"/>
              <a:gd name="connsiteY6" fmla="*/ 0 h 1987248"/>
              <a:gd name="connsiteX7" fmla="*/ 4021197 w 9853749"/>
              <a:gd name="connsiteY7" fmla="*/ 0 h 1987248"/>
              <a:gd name="connsiteX8" fmla="*/ 4521130 w 9853749"/>
              <a:gd name="connsiteY8" fmla="*/ 0 h 1987248"/>
              <a:gd name="connsiteX9" fmla="*/ 4925838 w 9853749"/>
              <a:gd name="connsiteY9" fmla="*/ 0 h 1987248"/>
              <a:gd name="connsiteX10" fmla="*/ 5520996 w 9853749"/>
              <a:gd name="connsiteY10" fmla="*/ 0 h 1987248"/>
              <a:gd name="connsiteX11" fmla="*/ 6116154 w 9853749"/>
              <a:gd name="connsiteY11" fmla="*/ 0 h 1987248"/>
              <a:gd name="connsiteX12" fmla="*/ 6806538 w 9853749"/>
              <a:gd name="connsiteY12" fmla="*/ 0 h 1987248"/>
              <a:gd name="connsiteX13" fmla="*/ 7401696 w 9853749"/>
              <a:gd name="connsiteY13" fmla="*/ 0 h 1987248"/>
              <a:gd name="connsiteX14" fmla="*/ 7711179 w 9853749"/>
              <a:gd name="connsiteY14" fmla="*/ 0 h 1987248"/>
              <a:gd name="connsiteX15" fmla="*/ 8496788 w 9853749"/>
              <a:gd name="connsiteY15" fmla="*/ 0 h 1987248"/>
              <a:gd name="connsiteX16" fmla="*/ 9091946 w 9853749"/>
              <a:gd name="connsiteY16" fmla="*/ 0 h 1987248"/>
              <a:gd name="connsiteX17" fmla="*/ 9853749 w 9853749"/>
              <a:gd name="connsiteY17" fmla="*/ 0 h 1987248"/>
              <a:gd name="connsiteX18" fmla="*/ 9853749 w 9853749"/>
              <a:gd name="connsiteY18" fmla="*/ 0 h 1987248"/>
              <a:gd name="connsiteX19" fmla="*/ 9853749 w 9853749"/>
              <a:gd name="connsiteY19" fmla="*/ 568571 h 1987248"/>
              <a:gd name="connsiteX20" fmla="*/ 9853749 w 9853749"/>
              <a:gd name="connsiteY20" fmla="*/ 1070901 h 1987248"/>
              <a:gd name="connsiteX21" fmla="*/ 9853749 w 9853749"/>
              <a:gd name="connsiteY21" fmla="*/ 1656033 h 1987248"/>
              <a:gd name="connsiteX22" fmla="*/ 9522534 w 9853749"/>
              <a:gd name="connsiteY22" fmla="*/ 1987248 h 1987248"/>
              <a:gd name="connsiteX23" fmla="*/ 9022601 w 9853749"/>
              <a:gd name="connsiteY23" fmla="*/ 1987248 h 1987248"/>
              <a:gd name="connsiteX24" fmla="*/ 8617893 w 9853749"/>
              <a:gd name="connsiteY24" fmla="*/ 1987248 h 1987248"/>
              <a:gd name="connsiteX25" fmla="*/ 8308411 w 9853749"/>
              <a:gd name="connsiteY25" fmla="*/ 1987248 h 1987248"/>
              <a:gd name="connsiteX26" fmla="*/ 7618027 w 9853749"/>
              <a:gd name="connsiteY26" fmla="*/ 1987248 h 1987248"/>
              <a:gd name="connsiteX27" fmla="*/ 7308545 w 9853749"/>
              <a:gd name="connsiteY27" fmla="*/ 1987248 h 1987248"/>
              <a:gd name="connsiteX28" fmla="*/ 6713386 w 9853749"/>
              <a:gd name="connsiteY28" fmla="*/ 1987248 h 1987248"/>
              <a:gd name="connsiteX29" fmla="*/ 6023003 w 9853749"/>
              <a:gd name="connsiteY29" fmla="*/ 1987248 h 1987248"/>
              <a:gd name="connsiteX30" fmla="*/ 5618295 w 9853749"/>
              <a:gd name="connsiteY30" fmla="*/ 1987248 h 1987248"/>
              <a:gd name="connsiteX31" fmla="*/ 4832686 w 9853749"/>
              <a:gd name="connsiteY31" fmla="*/ 1987248 h 1987248"/>
              <a:gd name="connsiteX32" fmla="*/ 4332753 w 9853749"/>
              <a:gd name="connsiteY32" fmla="*/ 1987248 h 1987248"/>
              <a:gd name="connsiteX33" fmla="*/ 3832820 w 9853749"/>
              <a:gd name="connsiteY33" fmla="*/ 1987248 h 1987248"/>
              <a:gd name="connsiteX34" fmla="*/ 3047211 w 9853749"/>
              <a:gd name="connsiteY34" fmla="*/ 1987248 h 1987248"/>
              <a:gd name="connsiteX35" fmla="*/ 2261602 w 9853749"/>
              <a:gd name="connsiteY35" fmla="*/ 1987248 h 1987248"/>
              <a:gd name="connsiteX36" fmla="*/ 1571218 w 9853749"/>
              <a:gd name="connsiteY36" fmla="*/ 1987248 h 1987248"/>
              <a:gd name="connsiteX37" fmla="*/ 880834 w 9853749"/>
              <a:gd name="connsiteY37" fmla="*/ 1987248 h 1987248"/>
              <a:gd name="connsiteX38" fmla="*/ 0 w 9853749"/>
              <a:gd name="connsiteY38" fmla="*/ 1987248 h 1987248"/>
              <a:gd name="connsiteX39" fmla="*/ 0 w 9853749"/>
              <a:gd name="connsiteY39" fmla="*/ 1987248 h 1987248"/>
              <a:gd name="connsiteX40" fmla="*/ 0 w 9853749"/>
              <a:gd name="connsiteY40" fmla="*/ 1468358 h 1987248"/>
              <a:gd name="connsiteX41" fmla="*/ 0 w 9853749"/>
              <a:gd name="connsiteY41" fmla="*/ 883226 h 1987248"/>
              <a:gd name="connsiteX42" fmla="*/ 0 w 9853749"/>
              <a:gd name="connsiteY42" fmla="*/ 331215 h 1987248"/>
              <a:gd name="connsiteX43" fmla="*/ 331215 w 9853749"/>
              <a:gd name="connsiteY43" fmla="*/ 0 h 198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853749" h="1987248" fill="none" extrusionOk="0">
                <a:moveTo>
                  <a:pt x="331215" y="0"/>
                </a:moveTo>
                <a:cubicBezTo>
                  <a:pt x="434826" y="-30239"/>
                  <a:pt x="565902" y="11690"/>
                  <a:pt x="640697" y="0"/>
                </a:cubicBezTo>
                <a:cubicBezTo>
                  <a:pt x="715492" y="-11690"/>
                  <a:pt x="910607" y="47617"/>
                  <a:pt x="1140630" y="0"/>
                </a:cubicBezTo>
                <a:cubicBezTo>
                  <a:pt x="1370653" y="-47617"/>
                  <a:pt x="1669032" y="57816"/>
                  <a:pt x="1831014" y="0"/>
                </a:cubicBezTo>
                <a:cubicBezTo>
                  <a:pt x="1992996" y="-57816"/>
                  <a:pt x="2262282" y="52447"/>
                  <a:pt x="2426172" y="0"/>
                </a:cubicBezTo>
                <a:cubicBezTo>
                  <a:pt x="2590062" y="-52447"/>
                  <a:pt x="2862331" y="35690"/>
                  <a:pt x="3021331" y="0"/>
                </a:cubicBezTo>
                <a:cubicBezTo>
                  <a:pt x="3180331" y="-35690"/>
                  <a:pt x="3562451" y="56935"/>
                  <a:pt x="3711715" y="0"/>
                </a:cubicBezTo>
                <a:cubicBezTo>
                  <a:pt x="3860979" y="-56935"/>
                  <a:pt x="3872291" y="36029"/>
                  <a:pt x="4021197" y="0"/>
                </a:cubicBezTo>
                <a:cubicBezTo>
                  <a:pt x="4170103" y="-36029"/>
                  <a:pt x="4321077" y="23255"/>
                  <a:pt x="4521130" y="0"/>
                </a:cubicBezTo>
                <a:cubicBezTo>
                  <a:pt x="4721183" y="-23255"/>
                  <a:pt x="4843510" y="48339"/>
                  <a:pt x="4925838" y="0"/>
                </a:cubicBezTo>
                <a:cubicBezTo>
                  <a:pt x="5008166" y="-48339"/>
                  <a:pt x="5299859" y="46817"/>
                  <a:pt x="5520996" y="0"/>
                </a:cubicBezTo>
                <a:cubicBezTo>
                  <a:pt x="5742133" y="-46817"/>
                  <a:pt x="5837229" y="10807"/>
                  <a:pt x="6116154" y="0"/>
                </a:cubicBezTo>
                <a:cubicBezTo>
                  <a:pt x="6395079" y="-10807"/>
                  <a:pt x="6659246" y="58319"/>
                  <a:pt x="6806538" y="0"/>
                </a:cubicBezTo>
                <a:cubicBezTo>
                  <a:pt x="6953830" y="-58319"/>
                  <a:pt x="7197358" y="48045"/>
                  <a:pt x="7401696" y="0"/>
                </a:cubicBezTo>
                <a:cubicBezTo>
                  <a:pt x="7606034" y="-48045"/>
                  <a:pt x="7575995" y="18019"/>
                  <a:pt x="7711179" y="0"/>
                </a:cubicBezTo>
                <a:cubicBezTo>
                  <a:pt x="7846363" y="-18019"/>
                  <a:pt x="8287302" y="85089"/>
                  <a:pt x="8496788" y="0"/>
                </a:cubicBezTo>
                <a:cubicBezTo>
                  <a:pt x="8706274" y="-85089"/>
                  <a:pt x="8968497" y="1926"/>
                  <a:pt x="9091946" y="0"/>
                </a:cubicBezTo>
                <a:cubicBezTo>
                  <a:pt x="9215395" y="-1926"/>
                  <a:pt x="9631607" y="34292"/>
                  <a:pt x="9853749" y="0"/>
                </a:cubicBezTo>
                <a:lnTo>
                  <a:pt x="9853749" y="0"/>
                </a:lnTo>
                <a:cubicBezTo>
                  <a:pt x="9915658" y="144793"/>
                  <a:pt x="9803285" y="309580"/>
                  <a:pt x="9853749" y="568571"/>
                </a:cubicBezTo>
                <a:cubicBezTo>
                  <a:pt x="9904213" y="827562"/>
                  <a:pt x="9829535" y="877456"/>
                  <a:pt x="9853749" y="1070901"/>
                </a:cubicBezTo>
                <a:cubicBezTo>
                  <a:pt x="9877963" y="1264346"/>
                  <a:pt x="9828273" y="1404769"/>
                  <a:pt x="9853749" y="1656033"/>
                </a:cubicBezTo>
                <a:cubicBezTo>
                  <a:pt x="9841223" y="1838613"/>
                  <a:pt x="9706526" y="2022289"/>
                  <a:pt x="9522534" y="1987248"/>
                </a:cubicBezTo>
                <a:cubicBezTo>
                  <a:pt x="9324776" y="1994866"/>
                  <a:pt x="9197643" y="1967400"/>
                  <a:pt x="9022601" y="1987248"/>
                </a:cubicBezTo>
                <a:cubicBezTo>
                  <a:pt x="8847559" y="2007096"/>
                  <a:pt x="8763658" y="1986947"/>
                  <a:pt x="8617893" y="1987248"/>
                </a:cubicBezTo>
                <a:cubicBezTo>
                  <a:pt x="8472128" y="1987549"/>
                  <a:pt x="8400601" y="1984442"/>
                  <a:pt x="8308411" y="1987248"/>
                </a:cubicBezTo>
                <a:cubicBezTo>
                  <a:pt x="8216221" y="1990054"/>
                  <a:pt x="7825687" y="1986096"/>
                  <a:pt x="7618027" y="1987248"/>
                </a:cubicBezTo>
                <a:cubicBezTo>
                  <a:pt x="7410367" y="1988400"/>
                  <a:pt x="7392343" y="1972255"/>
                  <a:pt x="7308545" y="1987248"/>
                </a:cubicBezTo>
                <a:cubicBezTo>
                  <a:pt x="7224747" y="2002241"/>
                  <a:pt x="6985363" y="1944277"/>
                  <a:pt x="6713386" y="1987248"/>
                </a:cubicBezTo>
                <a:cubicBezTo>
                  <a:pt x="6441409" y="2030219"/>
                  <a:pt x="6199074" y="1973081"/>
                  <a:pt x="6023003" y="1987248"/>
                </a:cubicBezTo>
                <a:cubicBezTo>
                  <a:pt x="5846932" y="2001415"/>
                  <a:pt x="5714934" y="1980366"/>
                  <a:pt x="5618295" y="1987248"/>
                </a:cubicBezTo>
                <a:cubicBezTo>
                  <a:pt x="5521656" y="1994130"/>
                  <a:pt x="5052341" y="1943586"/>
                  <a:pt x="4832686" y="1987248"/>
                </a:cubicBezTo>
                <a:cubicBezTo>
                  <a:pt x="4613031" y="2030910"/>
                  <a:pt x="4514932" y="1955762"/>
                  <a:pt x="4332753" y="1987248"/>
                </a:cubicBezTo>
                <a:cubicBezTo>
                  <a:pt x="4150574" y="2018734"/>
                  <a:pt x="4054609" y="1933049"/>
                  <a:pt x="3832820" y="1987248"/>
                </a:cubicBezTo>
                <a:cubicBezTo>
                  <a:pt x="3611031" y="2041447"/>
                  <a:pt x="3314609" y="1966099"/>
                  <a:pt x="3047211" y="1987248"/>
                </a:cubicBezTo>
                <a:cubicBezTo>
                  <a:pt x="2779813" y="2008397"/>
                  <a:pt x="2441207" y="1914296"/>
                  <a:pt x="2261602" y="1987248"/>
                </a:cubicBezTo>
                <a:cubicBezTo>
                  <a:pt x="2081997" y="2060200"/>
                  <a:pt x="1900194" y="1935408"/>
                  <a:pt x="1571218" y="1987248"/>
                </a:cubicBezTo>
                <a:cubicBezTo>
                  <a:pt x="1242242" y="2039088"/>
                  <a:pt x="1027896" y="1943891"/>
                  <a:pt x="880834" y="1987248"/>
                </a:cubicBezTo>
                <a:cubicBezTo>
                  <a:pt x="733772" y="2030605"/>
                  <a:pt x="209345" y="1908110"/>
                  <a:pt x="0" y="1987248"/>
                </a:cubicBezTo>
                <a:lnTo>
                  <a:pt x="0" y="1987248"/>
                </a:lnTo>
                <a:cubicBezTo>
                  <a:pt x="-22604" y="1776698"/>
                  <a:pt x="738" y="1609223"/>
                  <a:pt x="0" y="1468358"/>
                </a:cubicBezTo>
                <a:cubicBezTo>
                  <a:pt x="-738" y="1327493"/>
                  <a:pt x="62290" y="1059982"/>
                  <a:pt x="0" y="883226"/>
                </a:cubicBezTo>
                <a:cubicBezTo>
                  <a:pt x="-62290" y="706470"/>
                  <a:pt x="41661" y="464838"/>
                  <a:pt x="0" y="331215"/>
                </a:cubicBezTo>
                <a:cubicBezTo>
                  <a:pt x="12815" y="155789"/>
                  <a:pt x="109699" y="-19542"/>
                  <a:pt x="331215" y="0"/>
                </a:cubicBezTo>
                <a:close/>
              </a:path>
              <a:path w="9853749" h="1987248" stroke="0" extrusionOk="0">
                <a:moveTo>
                  <a:pt x="331215" y="0"/>
                </a:moveTo>
                <a:cubicBezTo>
                  <a:pt x="474995" y="-20613"/>
                  <a:pt x="878653" y="35842"/>
                  <a:pt x="1021599" y="0"/>
                </a:cubicBezTo>
                <a:cubicBezTo>
                  <a:pt x="1164545" y="-35842"/>
                  <a:pt x="1337248" y="44992"/>
                  <a:pt x="1426306" y="0"/>
                </a:cubicBezTo>
                <a:cubicBezTo>
                  <a:pt x="1515364" y="-44992"/>
                  <a:pt x="1661317" y="36078"/>
                  <a:pt x="1735789" y="0"/>
                </a:cubicBezTo>
                <a:cubicBezTo>
                  <a:pt x="1810261" y="-36078"/>
                  <a:pt x="1948271" y="32926"/>
                  <a:pt x="2140496" y="0"/>
                </a:cubicBezTo>
                <a:cubicBezTo>
                  <a:pt x="2332721" y="-32926"/>
                  <a:pt x="2362980" y="40045"/>
                  <a:pt x="2545204" y="0"/>
                </a:cubicBezTo>
                <a:cubicBezTo>
                  <a:pt x="2727428" y="-40045"/>
                  <a:pt x="2837896" y="57009"/>
                  <a:pt x="3045137" y="0"/>
                </a:cubicBezTo>
                <a:cubicBezTo>
                  <a:pt x="3252378" y="-57009"/>
                  <a:pt x="3418816" y="37114"/>
                  <a:pt x="3545070" y="0"/>
                </a:cubicBezTo>
                <a:cubicBezTo>
                  <a:pt x="3671324" y="-37114"/>
                  <a:pt x="3913199" y="36682"/>
                  <a:pt x="4140229" y="0"/>
                </a:cubicBezTo>
                <a:cubicBezTo>
                  <a:pt x="4367259" y="-36682"/>
                  <a:pt x="4457416" y="26698"/>
                  <a:pt x="4735387" y="0"/>
                </a:cubicBezTo>
                <a:cubicBezTo>
                  <a:pt x="5013358" y="-26698"/>
                  <a:pt x="5124342" y="26993"/>
                  <a:pt x="5235320" y="0"/>
                </a:cubicBezTo>
                <a:cubicBezTo>
                  <a:pt x="5346298" y="-26993"/>
                  <a:pt x="5395558" y="10601"/>
                  <a:pt x="5544802" y="0"/>
                </a:cubicBezTo>
                <a:cubicBezTo>
                  <a:pt x="5694046" y="-10601"/>
                  <a:pt x="5892198" y="20591"/>
                  <a:pt x="6139961" y="0"/>
                </a:cubicBezTo>
                <a:cubicBezTo>
                  <a:pt x="6387724" y="-20591"/>
                  <a:pt x="6592142" y="58889"/>
                  <a:pt x="6830344" y="0"/>
                </a:cubicBezTo>
                <a:cubicBezTo>
                  <a:pt x="7068546" y="-58889"/>
                  <a:pt x="7357742" y="65495"/>
                  <a:pt x="7615954" y="0"/>
                </a:cubicBezTo>
                <a:cubicBezTo>
                  <a:pt x="7874166" y="-65495"/>
                  <a:pt x="7874708" y="37279"/>
                  <a:pt x="8020661" y="0"/>
                </a:cubicBezTo>
                <a:cubicBezTo>
                  <a:pt x="8166614" y="-37279"/>
                  <a:pt x="8234947" y="3026"/>
                  <a:pt x="8330144" y="0"/>
                </a:cubicBezTo>
                <a:cubicBezTo>
                  <a:pt x="8425341" y="-3026"/>
                  <a:pt x="8629778" y="31461"/>
                  <a:pt x="8925302" y="0"/>
                </a:cubicBezTo>
                <a:cubicBezTo>
                  <a:pt x="9220826" y="-31461"/>
                  <a:pt x="9100629" y="27767"/>
                  <a:pt x="9234784" y="0"/>
                </a:cubicBezTo>
                <a:cubicBezTo>
                  <a:pt x="9368939" y="-27767"/>
                  <a:pt x="9715807" y="10235"/>
                  <a:pt x="9853749" y="0"/>
                </a:cubicBezTo>
                <a:lnTo>
                  <a:pt x="9853749" y="0"/>
                </a:lnTo>
                <a:cubicBezTo>
                  <a:pt x="9879500" y="243966"/>
                  <a:pt x="9814462" y="319959"/>
                  <a:pt x="9853749" y="535451"/>
                </a:cubicBezTo>
                <a:cubicBezTo>
                  <a:pt x="9893036" y="750943"/>
                  <a:pt x="9802317" y="853580"/>
                  <a:pt x="9853749" y="1037781"/>
                </a:cubicBezTo>
                <a:cubicBezTo>
                  <a:pt x="9905181" y="1221982"/>
                  <a:pt x="9840063" y="1489759"/>
                  <a:pt x="9853749" y="1656033"/>
                </a:cubicBezTo>
                <a:cubicBezTo>
                  <a:pt x="9866076" y="1834085"/>
                  <a:pt x="9689946" y="1988884"/>
                  <a:pt x="9522534" y="1987248"/>
                </a:cubicBezTo>
                <a:cubicBezTo>
                  <a:pt x="9262180" y="2032986"/>
                  <a:pt x="9049408" y="1981050"/>
                  <a:pt x="8927376" y="1987248"/>
                </a:cubicBezTo>
                <a:cubicBezTo>
                  <a:pt x="8805344" y="1993446"/>
                  <a:pt x="8692893" y="1953819"/>
                  <a:pt x="8522668" y="1987248"/>
                </a:cubicBezTo>
                <a:cubicBezTo>
                  <a:pt x="8352443" y="2020677"/>
                  <a:pt x="8017894" y="1941487"/>
                  <a:pt x="7737059" y="1987248"/>
                </a:cubicBezTo>
                <a:cubicBezTo>
                  <a:pt x="7456224" y="2033009"/>
                  <a:pt x="7148444" y="1959672"/>
                  <a:pt x="6951450" y="1987248"/>
                </a:cubicBezTo>
                <a:cubicBezTo>
                  <a:pt x="6754456" y="2014824"/>
                  <a:pt x="6517855" y="1931257"/>
                  <a:pt x="6356291" y="1987248"/>
                </a:cubicBezTo>
                <a:cubicBezTo>
                  <a:pt x="6194727" y="2043239"/>
                  <a:pt x="5988297" y="1915636"/>
                  <a:pt x="5665908" y="1987248"/>
                </a:cubicBezTo>
                <a:cubicBezTo>
                  <a:pt x="5343519" y="2058860"/>
                  <a:pt x="5351517" y="1972356"/>
                  <a:pt x="5261200" y="1987248"/>
                </a:cubicBezTo>
                <a:cubicBezTo>
                  <a:pt x="5170883" y="2002140"/>
                  <a:pt x="4823625" y="1932610"/>
                  <a:pt x="4666042" y="1987248"/>
                </a:cubicBezTo>
                <a:cubicBezTo>
                  <a:pt x="4508459" y="2041886"/>
                  <a:pt x="4160485" y="1948260"/>
                  <a:pt x="3975658" y="1987248"/>
                </a:cubicBezTo>
                <a:cubicBezTo>
                  <a:pt x="3790831" y="2026236"/>
                  <a:pt x="3515637" y="1982343"/>
                  <a:pt x="3285274" y="1987248"/>
                </a:cubicBezTo>
                <a:cubicBezTo>
                  <a:pt x="3054911" y="1992153"/>
                  <a:pt x="3096110" y="1978528"/>
                  <a:pt x="2975792" y="1987248"/>
                </a:cubicBezTo>
                <a:cubicBezTo>
                  <a:pt x="2855474" y="1995968"/>
                  <a:pt x="2772298" y="1956043"/>
                  <a:pt x="2571084" y="1987248"/>
                </a:cubicBezTo>
                <a:cubicBezTo>
                  <a:pt x="2369870" y="2018453"/>
                  <a:pt x="2206465" y="1973255"/>
                  <a:pt x="2071151" y="1987248"/>
                </a:cubicBezTo>
                <a:cubicBezTo>
                  <a:pt x="1935837" y="2001241"/>
                  <a:pt x="1759637" y="1954726"/>
                  <a:pt x="1666443" y="1987248"/>
                </a:cubicBezTo>
                <a:cubicBezTo>
                  <a:pt x="1573249" y="2019770"/>
                  <a:pt x="1254175" y="1947260"/>
                  <a:pt x="1071285" y="1987248"/>
                </a:cubicBezTo>
                <a:cubicBezTo>
                  <a:pt x="888395" y="2027236"/>
                  <a:pt x="231805" y="1893305"/>
                  <a:pt x="0" y="1987248"/>
                </a:cubicBezTo>
                <a:lnTo>
                  <a:pt x="0" y="1987248"/>
                </a:lnTo>
                <a:cubicBezTo>
                  <a:pt x="-47204" y="1848296"/>
                  <a:pt x="212" y="1585900"/>
                  <a:pt x="0" y="1435237"/>
                </a:cubicBezTo>
                <a:cubicBezTo>
                  <a:pt x="-212" y="1284574"/>
                  <a:pt x="23591" y="1034497"/>
                  <a:pt x="0" y="866666"/>
                </a:cubicBezTo>
                <a:cubicBezTo>
                  <a:pt x="-23591" y="698835"/>
                  <a:pt x="21517" y="550623"/>
                  <a:pt x="0" y="331215"/>
                </a:cubicBezTo>
                <a:cubicBezTo>
                  <a:pt x="-40167" y="153221"/>
                  <a:pt x="172172" y="17824"/>
                  <a:pt x="331215" y="0"/>
                </a:cubicBezTo>
                <a:close/>
              </a:path>
            </a:pathLst>
          </a:custGeom>
          <a:ln>
            <a:extLst>
              <a:ext uri="{C807C97D-BFC1-408E-A445-0C87EB9F89A2}">
                <ask:lineSketchStyleProps xmlns:ask="http://schemas.microsoft.com/office/drawing/2018/sketchyshapes" sd="190119927">
                  <a:prstGeom prst="round2DiagRect">
                    <a:avLst/>
                  </a:prstGeom>
                  <ask:type>
                    <ask:lineSketchScribble/>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2800" b="1" dirty="0">
                <a:ln/>
                <a:solidFill>
                  <a:srgbClr val="00B050"/>
                </a:solidFill>
              </a:rPr>
              <a:t>حسب الصناعة </a:t>
            </a:r>
          </a:p>
          <a:p>
            <a:pPr algn="ctr"/>
            <a:endParaRPr lang="ar-EG" sz="2800" b="1" dirty="0">
              <a:ln/>
              <a:solidFill>
                <a:srgbClr val="00B050"/>
              </a:solidFill>
            </a:endParaRPr>
          </a:p>
          <a:p>
            <a:pPr algn="ctr"/>
            <a:r>
              <a:rPr lang="ar-EG" sz="2800" b="1" dirty="0">
                <a:ln/>
                <a:solidFill>
                  <a:srgbClr val="00B050"/>
                </a:solidFill>
              </a:rPr>
              <a:t>(تشمل أسهم العديد من </a:t>
            </a:r>
            <a:r>
              <a:rPr lang="ar-EG" sz="2800" b="1" dirty="0">
                <a:ln/>
                <a:solidFill>
                  <a:srgbClr val="FF0000"/>
                </a:solidFill>
              </a:rPr>
              <a:t>الشركات الرائدة في مختلف الصناعات </a:t>
            </a:r>
            <a:r>
              <a:rPr lang="ar-EG" sz="2800" b="1" dirty="0">
                <a:ln/>
                <a:solidFill>
                  <a:srgbClr val="00B050"/>
                </a:solidFill>
              </a:rPr>
              <a:t> </a:t>
            </a:r>
            <a:endParaRPr lang="en-US" sz="2800" b="1" dirty="0">
              <a:ln/>
              <a:solidFill>
                <a:srgbClr val="00B050"/>
              </a:solidFill>
            </a:endParaRPr>
          </a:p>
        </p:txBody>
      </p:sp>
      <p:sp>
        <p:nvSpPr>
          <p:cNvPr id="4" name="Rectangle: Diagonal Corners Rounded 3">
            <a:extLst>
              <a:ext uri="{FF2B5EF4-FFF2-40B4-BE49-F238E27FC236}">
                <a16:creationId xmlns:a16="http://schemas.microsoft.com/office/drawing/2014/main" id="{4643F72F-193E-DB67-D673-EB0345460ABA}"/>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600" dirty="0">
                <a:ln w="0"/>
                <a:solidFill>
                  <a:schemeClr val="tx1"/>
                </a:solidFill>
                <a:effectLst>
                  <a:outerShdw blurRad="38100" dist="19050" dir="2700000" algn="tl" rotWithShape="0">
                    <a:schemeClr val="dk1">
                      <a:alpha val="40000"/>
                    </a:schemeClr>
                  </a:outerShdw>
                </a:effectLst>
              </a:rPr>
              <a:t>قطاع الصناعة</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7" name="Rectangle: Rounded Corners 6">
            <a:extLst>
              <a:ext uri="{FF2B5EF4-FFF2-40B4-BE49-F238E27FC236}">
                <a16:creationId xmlns:a16="http://schemas.microsoft.com/office/drawing/2014/main" id="{B1E1BBC7-D96E-8DD2-0189-ADDD38B214C0}"/>
              </a:ext>
            </a:extLst>
          </p:cNvPr>
          <p:cNvSpPr/>
          <p:nvPr/>
        </p:nvSpPr>
        <p:spPr>
          <a:xfrm>
            <a:off x="822961" y="3783458"/>
            <a:ext cx="2738846" cy="1230872"/>
          </a:xfrm>
          <a:custGeom>
            <a:avLst/>
            <a:gdLst>
              <a:gd name="connsiteX0" fmla="*/ 0 w 2738846"/>
              <a:gd name="connsiteY0" fmla="*/ 205149 h 1230872"/>
              <a:gd name="connsiteX1" fmla="*/ 205149 w 2738846"/>
              <a:gd name="connsiteY1" fmla="*/ 0 h 1230872"/>
              <a:gd name="connsiteX2" fmla="*/ 2533697 w 2738846"/>
              <a:gd name="connsiteY2" fmla="*/ 0 h 1230872"/>
              <a:gd name="connsiteX3" fmla="*/ 2738846 w 2738846"/>
              <a:gd name="connsiteY3" fmla="*/ 205149 h 1230872"/>
              <a:gd name="connsiteX4" fmla="*/ 2738846 w 2738846"/>
              <a:gd name="connsiteY4" fmla="*/ 1025723 h 1230872"/>
              <a:gd name="connsiteX5" fmla="*/ 2533697 w 2738846"/>
              <a:gd name="connsiteY5" fmla="*/ 1230872 h 1230872"/>
              <a:gd name="connsiteX6" fmla="*/ 205149 w 2738846"/>
              <a:gd name="connsiteY6" fmla="*/ 1230872 h 1230872"/>
              <a:gd name="connsiteX7" fmla="*/ 0 w 2738846"/>
              <a:gd name="connsiteY7" fmla="*/ 1025723 h 1230872"/>
              <a:gd name="connsiteX8" fmla="*/ 0 w 2738846"/>
              <a:gd name="connsiteY8" fmla="*/ 205149 h 12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846" h="1230872" fill="none" extrusionOk="0">
                <a:moveTo>
                  <a:pt x="0" y="205149"/>
                </a:moveTo>
                <a:cubicBezTo>
                  <a:pt x="-19455" y="80949"/>
                  <a:pt x="99177" y="6162"/>
                  <a:pt x="205149" y="0"/>
                </a:cubicBezTo>
                <a:cubicBezTo>
                  <a:pt x="725200" y="-158339"/>
                  <a:pt x="1415906" y="78065"/>
                  <a:pt x="2533697" y="0"/>
                </a:cubicBezTo>
                <a:cubicBezTo>
                  <a:pt x="2654701" y="-701"/>
                  <a:pt x="2726937" y="94264"/>
                  <a:pt x="2738846" y="205149"/>
                </a:cubicBezTo>
                <a:cubicBezTo>
                  <a:pt x="2789875" y="461003"/>
                  <a:pt x="2723637" y="937170"/>
                  <a:pt x="2738846" y="1025723"/>
                </a:cubicBezTo>
                <a:cubicBezTo>
                  <a:pt x="2738931" y="1126098"/>
                  <a:pt x="2648423" y="1232795"/>
                  <a:pt x="2533697" y="1230872"/>
                </a:cubicBezTo>
                <a:cubicBezTo>
                  <a:pt x="1922581" y="1136623"/>
                  <a:pt x="634163" y="1357459"/>
                  <a:pt x="205149" y="1230872"/>
                </a:cubicBezTo>
                <a:cubicBezTo>
                  <a:pt x="103985" y="1231106"/>
                  <a:pt x="14636" y="1148259"/>
                  <a:pt x="0" y="1025723"/>
                </a:cubicBezTo>
                <a:cubicBezTo>
                  <a:pt x="-55053" y="910683"/>
                  <a:pt x="66449" y="506929"/>
                  <a:pt x="0" y="205149"/>
                </a:cubicBezTo>
                <a:close/>
              </a:path>
              <a:path w="2738846" h="1230872" stroke="0" extrusionOk="0">
                <a:moveTo>
                  <a:pt x="0" y="205149"/>
                </a:moveTo>
                <a:cubicBezTo>
                  <a:pt x="-5398" y="96919"/>
                  <a:pt x="104947" y="-8055"/>
                  <a:pt x="205149" y="0"/>
                </a:cubicBezTo>
                <a:cubicBezTo>
                  <a:pt x="498309" y="114556"/>
                  <a:pt x="1821868" y="-105465"/>
                  <a:pt x="2533697" y="0"/>
                </a:cubicBezTo>
                <a:cubicBezTo>
                  <a:pt x="2647367" y="2000"/>
                  <a:pt x="2735830" y="79474"/>
                  <a:pt x="2738846" y="205149"/>
                </a:cubicBezTo>
                <a:cubicBezTo>
                  <a:pt x="2735249" y="550655"/>
                  <a:pt x="2812417" y="723347"/>
                  <a:pt x="2738846" y="1025723"/>
                </a:cubicBezTo>
                <a:cubicBezTo>
                  <a:pt x="2736469" y="1138030"/>
                  <a:pt x="2655230" y="1223011"/>
                  <a:pt x="2533697" y="1230872"/>
                </a:cubicBezTo>
                <a:cubicBezTo>
                  <a:pt x="1531962" y="1209936"/>
                  <a:pt x="1224146" y="1346743"/>
                  <a:pt x="205149" y="1230872"/>
                </a:cubicBezTo>
                <a:cubicBezTo>
                  <a:pt x="87207" y="1230550"/>
                  <a:pt x="16743" y="1127243"/>
                  <a:pt x="0" y="1025723"/>
                </a:cubicBezTo>
                <a:cubicBezTo>
                  <a:pt x="-5064" y="673536"/>
                  <a:pt x="67723" y="408321"/>
                  <a:pt x="0" y="205149"/>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800" dirty="0">
                <a:ln w="0"/>
                <a:solidFill>
                  <a:schemeClr val="tx1"/>
                </a:solidFill>
                <a:effectLst>
                  <a:outerShdw blurRad="38100" dist="19050" dir="2700000" algn="tl" rotWithShape="0">
                    <a:schemeClr val="dk1">
                      <a:alpha val="40000"/>
                    </a:schemeClr>
                  </a:outerShdw>
                </a:effectLst>
              </a:rPr>
              <a:t>وإمدادات الغاز والكهرباء</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ectangle: Rounded Corners 7">
            <a:extLst>
              <a:ext uri="{FF2B5EF4-FFF2-40B4-BE49-F238E27FC236}">
                <a16:creationId xmlns:a16="http://schemas.microsoft.com/office/drawing/2014/main" id="{69BFD5AB-74F5-10A5-7DBB-10B0A3877E73}"/>
              </a:ext>
            </a:extLst>
          </p:cNvPr>
          <p:cNvSpPr/>
          <p:nvPr/>
        </p:nvSpPr>
        <p:spPr>
          <a:xfrm>
            <a:off x="8126093" y="3866200"/>
            <a:ext cx="1772195" cy="1148129"/>
          </a:xfrm>
          <a:custGeom>
            <a:avLst/>
            <a:gdLst>
              <a:gd name="connsiteX0" fmla="*/ 0 w 1772195"/>
              <a:gd name="connsiteY0" fmla="*/ 191359 h 1148129"/>
              <a:gd name="connsiteX1" fmla="*/ 191359 w 1772195"/>
              <a:gd name="connsiteY1" fmla="*/ 0 h 1148129"/>
              <a:gd name="connsiteX2" fmla="*/ 1580836 w 1772195"/>
              <a:gd name="connsiteY2" fmla="*/ 0 h 1148129"/>
              <a:gd name="connsiteX3" fmla="*/ 1772195 w 1772195"/>
              <a:gd name="connsiteY3" fmla="*/ 191359 h 1148129"/>
              <a:gd name="connsiteX4" fmla="*/ 1772195 w 1772195"/>
              <a:gd name="connsiteY4" fmla="*/ 956770 h 1148129"/>
              <a:gd name="connsiteX5" fmla="*/ 1580836 w 1772195"/>
              <a:gd name="connsiteY5" fmla="*/ 1148129 h 1148129"/>
              <a:gd name="connsiteX6" fmla="*/ 191359 w 1772195"/>
              <a:gd name="connsiteY6" fmla="*/ 1148129 h 1148129"/>
              <a:gd name="connsiteX7" fmla="*/ 0 w 1772195"/>
              <a:gd name="connsiteY7" fmla="*/ 956770 h 1148129"/>
              <a:gd name="connsiteX8" fmla="*/ 0 w 1772195"/>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95" h="1148129" fill="none" extrusionOk="0">
                <a:moveTo>
                  <a:pt x="0" y="191359"/>
                </a:moveTo>
                <a:cubicBezTo>
                  <a:pt x="-1255" y="84971"/>
                  <a:pt x="88798" y="2627"/>
                  <a:pt x="191359" y="0"/>
                </a:cubicBezTo>
                <a:cubicBezTo>
                  <a:pt x="838156" y="-45259"/>
                  <a:pt x="1249017" y="88344"/>
                  <a:pt x="1580836" y="0"/>
                </a:cubicBezTo>
                <a:cubicBezTo>
                  <a:pt x="1696390" y="-899"/>
                  <a:pt x="1759329" y="88284"/>
                  <a:pt x="1772195" y="191359"/>
                </a:cubicBezTo>
                <a:cubicBezTo>
                  <a:pt x="1792876" y="470963"/>
                  <a:pt x="1780725" y="810281"/>
                  <a:pt x="1772195" y="956770"/>
                </a:cubicBezTo>
                <a:cubicBezTo>
                  <a:pt x="1772264" y="1051932"/>
                  <a:pt x="1690160" y="1153042"/>
                  <a:pt x="1580836" y="1148129"/>
                </a:cubicBezTo>
                <a:cubicBezTo>
                  <a:pt x="1122819" y="1169054"/>
                  <a:pt x="808252" y="1199564"/>
                  <a:pt x="191359" y="1148129"/>
                </a:cubicBezTo>
                <a:cubicBezTo>
                  <a:pt x="100062" y="1148407"/>
                  <a:pt x="8170" y="1067610"/>
                  <a:pt x="0" y="956770"/>
                </a:cubicBezTo>
                <a:cubicBezTo>
                  <a:pt x="-24907" y="853008"/>
                  <a:pt x="-66800" y="478616"/>
                  <a:pt x="0" y="191359"/>
                </a:cubicBezTo>
                <a:close/>
              </a:path>
              <a:path w="1772195" h="1148129" stroke="0" extrusionOk="0">
                <a:moveTo>
                  <a:pt x="0" y="191359"/>
                </a:moveTo>
                <a:cubicBezTo>
                  <a:pt x="-10657" y="95685"/>
                  <a:pt x="99604" y="-8566"/>
                  <a:pt x="191359" y="0"/>
                </a:cubicBezTo>
                <a:cubicBezTo>
                  <a:pt x="552536" y="-63902"/>
                  <a:pt x="934806" y="-82808"/>
                  <a:pt x="1580836" y="0"/>
                </a:cubicBezTo>
                <a:cubicBezTo>
                  <a:pt x="1689989" y="18814"/>
                  <a:pt x="1768300" y="69692"/>
                  <a:pt x="1772195" y="191359"/>
                </a:cubicBezTo>
                <a:cubicBezTo>
                  <a:pt x="1736346" y="467629"/>
                  <a:pt x="1784621" y="737770"/>
                  <a:pt x="1772195" y="956770"/>
                </a:cubicBezTo>
                <a:cubicBezTo>
                  <a:pt x="1755852" y="1055621"/>
                  <a:pt x="1688379" y="1146354"/>
                  <a:pt x="1580836" y="1148129"/>
                </a:cubicBezTo>
                <a:cubicBezTo>
                  <a:pt x="937534" y="1110506"/>
                  <a:pt x="487549" y="1231249"/>
                  <a:pt x="191359" y="1148129"/>
                </a:cubicBezTo>
                <a:cubicBezTo>
                  <a:pt x="69186" y="1146987"/>
                  <a:pt x="15485" y="1051559"/>
                  <a:pt x="0" y="956770"/>
                </a:cubicBezTo>
                <a:cubicBezTo>
                  <a:pt x="-53528" y="768679"/>
                  <a:pt x="32698" y="277752"/>
                  <a:pt x="0" y="191359"/>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dirty="0">
                <a:ln w="0"/>
                <a:solidFill>
                  <a:schemeClr val="tx1"/>
                </a:solidFill>
                <a:effectLst>
                  <a:outerShdw blurRad="38100" dist="19050" dir="2700000" algn="tl" rotWithShape="0">
                    <a:schemeClr val="dk1">
                      <a:alpha val="40000"/>
                    </a:schemeClr>
                  </a:outerShdw>
                </a:effectLst>
              </a:rPr>
              <a:t>التصنيع</a:t>
            </a: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Rounded Corners 8">
            <a:extLst>
              <a:ext uri="{FF2B5EF4-FFF2-40B4-BE49-F238E27FC236}">
                <a16:creationId xmlns:a16="http://schemas.microsoft.com/office/drawing/2014/main" id="{31569519-5EB2-AE09-1C5D-41A261CD0BA2}"/>
              </a:ext>
            </a:extLst>
          </p:cNvPr>
          <p:cNvSpPr/>
          <p:nvPr/>
        </p:nvSpPr>
        <p:spPr>
          <a:xfrm>
            <a:off x="4384768" y="3823348"/>
            <a:ext cx="2834640" cy="1148129"/>
          </a:xfrm>
          <a:custGeom>
            <a:avLst/>
            <a:gdLst>
              <a:gd name="connsiteX0" fmla="*/ 0 w 2834640"/>
              <a:gd name="connsiteY0" fmla="*/ 191359 h 1148129"/>
              <a:gd name="connsiteX1" fmla="*/ 191359 w 2834640"/>
              <a:gd name="connsiteY1" fmla="*/ 0 h 1148129"/>
              <a:gd name="connsiteX2" fmla="*/ 2643281 w 2834640"/>
              <a:gd name="connsiteY2" fmla="*/ 0 h 1148129"/>
              <a:gd name="connsiteX3" fmla="*/ 2834640 w 2834640"/>
              <a:gd name="connsiteY3" fmla="*/ 191359 h 1148129"/>
              <a:gd name="connsiteX4" fmla="*/ 2834640 w 2834640"/>
              <a:gd name="connsiteY4" fmla="*/ 956770 h 1148129"/>
              <a:gd name="connsiteX5" fmla="*/ 2643281 w 2834640"/>
              <a:gd name="connsiteY5" fmla="*/ 1148129 h 1148129"/>
              <a:gd name="connsiteX6" fmla="*/ 191359 w 2834640"/>
              <a:gd name="connsiteY6" fmla="*/ 1148129 h 1148129"/>
              <a:gd name="connsiteX7" fmla="*/ 0 w 2834640"/>
              <a:gd name="connsiteY7" fmla="*/ 956770 h 1148129"/>
              <a:gd name="connsiteX8" fmla="*/ 0 w 2834640"/>
              <a:gd name="connsiteY8" fmla="*/ 191359 h 114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1148129" fill="none" extrusionOk="0">
                <a:moveTo>
                  <a:pt x="0" y="191359"/>
                </a:moveTo>
                <a:cubicBezTo>
                  <a:pt x="-1255" y="84971"/>
                  <a:pt x="88798" y="2627"/>
                  <a:pt x="191359" y="0"/>
                </a:cubicBezTo>
                <a:cubicBezTo>
                  <a:pt x="684274" y="-158339"/>
                  <a:pt x="1543638" y="78065"/>
                  <a:pt x="2643281" y="0"/>
                </a:cubicBezTo>
                <a:cubicBezTo>
                  <a:pt x="2758835" y="-899"/>
                  <a:pt x="2821774" y="88284"/>
                  <a:pt x="2834640" y="191359"/>
                </a:cubicBezTo>
                <a:cubicBezTo>
                  <a:pt x="2855321" y="470963"/>
                  <a:pt x="2843170" y="810281"/>
                  <a:pt x="2834640" y="956770"/>
                </a:cubicBezTo>
                <a:cubicBezTo>
                  <a:pt x="2834709" y="1051932"/>
                  <a:pt x="2752605" y="1153042"/>
                  <a:pt x="2643281" y="1148129"/>
                </a:cubicBezTo>
                <a:cubicBezTo>
                  <a:pt x="1890643" y="1053880"/>
                  <a:pt x="617666" y="1274716"/>
                  <a:pt x="191359" y="1148129"/>
                </a:cubicBezTo>
                <a:cubicBezTo>
                  <a:pt x="100062" y="1148407"/>
                  <a:pt x="8170" y="1067610"/>
                  <a:pt x="0" y="956770"/>
                </a:cubicBezTo>
                <a:cubicBezTo>
                  <a:pt x="-24907" y="853008"/>
                  <a:pt x="-66800" y="478616"/>
                  <a:pt x="0" y="191359"/>
                </a:cubicBezTo>
                <a:close/>
              </a:path>
              <a:path w="2834640" h="1148129" stroke="0" extrusionOk="0">
                <a:moveTo>
                  <a:pt x="0" y="191359"/>
                </a:moveTo>
                <a:cubicBezTo>
                  <a:pt x="-10657" y="95685"/>
                  <a:pt x="99604" y="-8566"/>
                  <a:pt x="191359" y="0"/>
                </a:cubicBezTo>
                <a:cubicBezTo>
                  <a:pt x="449877" y="114556"/>
                  <a:pt x="1951740" y="-105465"/>
                  <a:pt x="2643281" y="0"/>
                </a:cubicBezTo>
                <a:cubicBezTo>
                  <a:pt x="2752434" y="18814"/>
                  <a:pt x="2830745" y="69692"/>
                  <a:pt x="2834640" y="191359"/>
                </a:cubicBezTo>
                <a:cubicBezTo>
                  <a:pt x="2798791" y="467629"/>
                  <a:pt x="2847066" y="737770"/>
                  <a:pt x="2834640" y="956770"/>
                </a:cubicBezTo>
                <a:cubicBezTo>
                  <a:pt x="2818297" y="1055621"/>
                  <a:pt x="2750824" y="1146354"/>
                  <a:pt x="2643281" y="1148129"/>
                </a:cubicBezTo>
                <a:cubicBezTo>
                  <a:pt x="2253141" y="1127193"/>
                  <a:pt x="1089855" y="1264000"/>
                  <a:pt x="191359" y="1148129"/>
                </a:cubicBezTo>
                <a:cubicBezTo>
                  <a:pt x="69186" y="1146987"/>
                  <a:pt x="15485" y="1051559"/>
                  <a:pt x="0" y="956770"/>
                </a:cubicBezTo>
                <a:cubicBezTo>
                  <a:pt x="-53528" y="768679"/>
                  <a:pt x="32698" y="277752"/>
                  <a:pt x="0" y="191359"/>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a:effectLst>
            <a:reflection blurRad="6350" stA="50000" endA="300" endPos="38500" dist="508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dirty="0">
                <a:ln w="0"/>
                <a:solidFill>
                  <a:schemeClr val="tx1"/>
                </a:solidFill>
                <a:effectLst>
                  <a:outerShdw blurRad="38100" dist="19050" dir="2700000" algn="tl" rotWithShape="0">
                    <a:schemeClr val="dk1">
                      <a:alpha val="40000"/>
                    </a:schemeClr>
                  </a:outerShdw>
                </a:effectLst>
              </a:rPr>
              <a:t>النقل</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987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783977"/>
          </a:xfrm>
          <a:custGeom>
            <a:avLst/>
            <a:gdLst>
              <a:gd name="connsiteX0" fmla="*/ 130665 w 4372495"/>
              <a:gd name="connsiteY0" fmla="*/ 0 h 783977"/>
              <a:gd name="connsiteX1" fmla="*/ 4372495 w 4372495"/>
              <a:gd name="connsiteY1" fmla="*/ 0 h 783977"/>
              <a:gd name="connsiteX2" fmla="*/ 4372495 w 4372495"/>
              <a:gd name="connsiteY2" fmla="*/ 0 h 783977"/>
              <a:gd name="connsiteX3" fmla="*/ 4372495 w 4372495"/>
              <a:gd name="connsiteY3" fmla="*/ 653312 h 783977"/>
              <a:gd name="connsiteX4" fmla="*/ 4241830 w 4372495"/>
              <a:gd name="connsiteY4" fmla="*/ 783977 h 783977"/>
              <a:gd name="connsiteX5" fmla="*/ 0 w 4372495"/>
              <a:gd name="connsiteY5" fmla="*/ 783977 h 783977"/>
              <a:gd name="connsiteX6" fmla="*/ 0 w 4372495"/>
              <a:gd name="connsiteY6" fmla="*/ 783977 h 783977"/>
              <a:gd name="connsiteX7" fmla="*/ 0 w 4372495"/>
              <a:gd name="connsiteY7" fmla="*/ 130665 h 783977"/>
              <a:gd name="connsiteX8" fmla="*/ 130665 w 4372495"/>
              <a:gd name="connsiteY8" fmla="*/ 0 h 78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2495" h="783977" fill="none" extrusionOk="0">
                <a:moveTo>
                  <a:pt x="130665" y="0"/>
                </a:moveTo>
                <a:cubicBezTo>
                  <a:pt x="1947462" y="33404"/>
                  <a:pt x="2520607" y="114829"/>
                  <a:pt x="4372495" y="0"/>
                </a:cubicBezTo>
                <a:lnTo>
                  <a:pt x="4372495" y="0"/>
                </a:lnTo>
                <a:cubicBezTo>
                  <a:pt x="4421621" y="168791"/>
                  <a:pt x="4410527" y="411076"/>
                  <a:pt x="4372495" y="653312"/>
                </a:cubicBezTo>
                <a:cubicBezTo>
                  <a:pt x="4379196" y="737861"/>
                  <a:pt x="4314894" y="784705"/>
                  <a:pt x="4241830" y="783977"/>
                </a:cubicBezTo>
                <a:cubicBezTo>
                  <a:pt x="3006269" y="623422"/>
                  <a:pt x="1189749" y="840513"/>
                  <a:pt x="0" y="783977"/>
                </a:cubicBezTo>
                <a:lnTo>
                  <a:pt x="0" y="783977"/>
                </a:lnTo>
                <a:cubicBezTo>
                  <a:pt x="-13167" y="576752"/>
                  <a:pt x="-6833" y="297455"/>
                  <a:pt x="0" y="130665"/>
                </a:cubicBezTo>
                <a:cubicBezTo>
                  <a:pt x="9323" y="50638"/>
                  <a:pt x="61264" y="3019"/>
                  <a:pt x="130665" y="0"/>
                </a:cubicBezTo>
                <a:close/>
              </a:path>
              <a:path w="4372495" h="783977" stroke="0" extrusionOk="0">
                <a:moveTo>
                  <a:pt x="130665" y="0"/>
                </a:moveTo>
                <a:cubicBezTo>
                  <a:pt x="1108056" y="-61784"/>
                  <a:pt x="2832605" y="4296"/>
                  <a:pt x="4372495" y="0"/>
                </a:cubicBezTo>
                <a:lnTo>
                  <a:pt x="4372495" y="0"/>
                </a:lnTo>
                <a:cubicBezTo>
                  <a:pt x="4414321" y="206903"/>
                  <a:pt x="4375537" y="416183"/>
                  <a:pt x="4372495" y="653312"/>
                </a:cubicBezTo>
                <a:cubicBezTo>
                  <a:pt x="4369444" y="730433"/>
                  <a:pt x="4304142" y="788795"/>
                  <a:pt x="4241830" y="783977"/>
                </a:cubicBezTo>
                <a:cubicBezTo>
                  <a:pt x="2855019" y="737550"/>
                  <a:pt x="1877417" y="773630"/>
                  <a:pt x="0" y="783977"/>
                </a:cubicBezTo>
                <a:lnTo>
                  <a:pt x="0" y="783977"/>
                </a:lnTo>
                <a:cubicBezTo>
                  <a:pt x="-5507" y="575974"/>
                  <a:pt x="-55788" y="310535"/>
                  <a:pt x="0" y="130665"/>
                </a:cubicBezTo>
                <a:cubicBezTo>
                  <a:pt x="-3726" y="61767"/>
                  <a:pt x="68255" y="-9624"/>
                  <a:pt x="130665"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6000" dirty="0">
                <a:solidFill>
                  <a:schemeClr val="tx1"/>
                </a:solidFill>
              </a:rPr>
              <a:t>16</a:t>
            </a:r>
          </a:p>
        </p:txBody>
      </p:sp>
      <p:sp>
        <p:nvSpPr>
          <p:cNvPr id="2" name="Rectangle: Diagonal Corners Rounded 1">
            <a:extLst>
              <a:ext uri="{FF2B5EF4-FFF2-40B4-BE49-F238E27FC236}">
                <a16:creationId xmlns:a16="http://schemas.microsoft.com/office/drawing/2014/main" id="{91DFBF21-6E17-C1CE-8030-B4AFECFC1A00}"/>
              </a:ext>
            </a:extLst>
          </p:cNvPr>
          <p:cNvSpPr/>
          <p:nvPr/>
        </p:nvSpPr>
        <p:spPr>
          <a:xfrm>
            <a:off x="775063" y="1266501"/>
            <a:ext cx="9571204" cy="4345839"/>
          </a:xfrm>
          <a:custGeom>
            <a:avLst/>
            <a:gdLst>
              <a:gd name="connsiteX0" fmla="*/ 724321 w 9571204"/>
              <a:gd name="connsiteY0" fmla="*/ 0 h 4345839"/>
              <a:gd name="connsiteX1" fmla="*/ 1225644 w 9571204"/>
              <a:gd name="connsiteY1" fmla="*/ 0 h 4345839"/>
              <a:gd name="connsiteX2" fmla="*/ 1726968 w 9571204"/>
              <a:gd name="connsiteY2" fmla="*/ 0 h 4345839"/>
              <a:gd name="connsiteX3" fmla="*/ 2139822 w 9571204"/>
              <a:gd name="connsiteY3" fmla="*/ 0 h 4345839"/>
              <a:gd name="connsiteX4" fmla="*/ 2729614 w 9571204"/>
              <a:gd name="connsiteY4" fmla="*/ 0 h 4345839"/>
              <a:gd name="connsiteX5" fmla="*/ 3319407 w 9571204"/>
              <a:gd name="connsiteY5" fmla="*/ 0 h 4345839"/>
              <a:gd name="connsiteX6" fmla="*/ 3997668 w 9571204"/>
              <a:gd name="connsiteY6" fmla="*/ 0 h 4345839"/>
              <a:gd name="connsiteX7" fmla="*/ 4587460 w 9571204"/>
              <a:gd name="connsiteY7" fmla="*/ 0 h 4345839"/>
              <a:gd name="connsiteX8" fmla="*/ 4911846 w 9571204"/>
              <a:gd name="connsiteY8" fmla="*/ 0 h 4345839"/>
              <a:gd name="connsiteX9" fmla="*/ 5678575 w 9571204"/>
              <a:gd name="connsiteY9" fmla="*/ 0 h 4345839"/>
              <a:gd name="connsiteX10" fmla="*/ 6268368 w 9571204"/>
              <a:gd name="connsiteY10" fmla="*/ 0 h 4345839"/>
              <a:gd name="connsiteX11" fmla="*/ 7035098 w 9571204"/>
              <a:gd name="connsiteY11" fmla="*/ 0 h 4345839"/>
              <a:gd name="connsiteX12" fmla="*/ 7713359 w 9571204"/>
              <a:gd name="connsiteY12" fmla="*/ 0 h 4345839"/>
              <a:gd name="connsiteX13" fmla="*/ 8391620 w 9571204"/>
              <a:gd name="connsiteY13" fmla="*/ 0 h 4345839"/>
              <a:gd name="connsiteX14" fmla="*/ 8892943 w 9571204"/>
              <a:gd name="connsiteY14" fmla="*/ 0 h 4345839"/>
              <a:gd name="connsiteX15" fmla="*/ 9571204 w 9571204"/>
              <a:gd name="connsiteY15" fmla="*/ 0 h 4345839"/>
              <a:gd name="connsiteX16" fmla="*/ 9571204 w 9571204"/>
              <a:gd name="connsiteY16" fmla="*/ 0 h 4345839"/>
              <a:gd name="connsiteX17" fmla="*/ 9571204 w 9571204"/>
              <a:gd name="connsiteY17" fmla="*/ 589790 h 4345839"/>
              <a:gd name="connsiteX18" fmla="*/ 9571204 w 9571204"/>
              <a:gd name="connsiteY18" fmla="*/ 1034719 h 4345839"/>
              <a:gd name="connsiteX19" fmla="*/ 9571204 w 9571204"/>
              <a:gd name="connsiteY19" fmla="*/ 1479649 h 4345839"/>
              <a:gd name="connsiteX20" fmla="*/ 9571204 w 9571204"/>
              <a:gd name="connsiteY20" fmla="*/ 1888363 h 4345839"/>
              <a:gd name="connsiteX21" fmla="*/ 9571204 w 9571204"/>
              <a:gd name="connsiteY21" fmla="*/ 2441938 h 4345839"/>
              <a:gd name="connsiteX22" fmla="*/ 9571204 w 9571204"/>
              <a:gd name="connsiteY22" fmla="*/ 2850652 h 4345839"/>
              <a:gd name="connsiteX23" fmla="*/ 9571204 w 9571204"/>
              <a:gd name="connsiteY23" fmla="*/ 3621518 h 4345839"/>
              <a:gd name="connsiteX24" fmla="*/ 8846883 w 9571204"/>
              <a:gd name="connsiteY24" fmla="*/ 4345839 h 4345839"/>
              <a:gd name="connsiteX25" fmla="*/ 8080153 w 9571204"/>
              <a:gd name="connsiteY25" fmla="*/ 4345839 h 4345839"/>
              <a:gd name="connsiteX26" fmla="*/ 7578830 w 9571204"/>
              <a:gd name="connsiteY26" fmla="*/ 4345839 h 4345839"/>
              <a:gd name="connsiteX27" fmla="*/ 7077506 w 9571204"/>
              <a:gd name="connsiteY27" fmla="*/ 4345839 h 4345839"/>
              <a:gd name="connsiteX28" fmla="*/ 6310777 w 9571204"/>
              <a:gd name="connsiteY28" fmla="*/ 4345839 h 4345839"/>
              <a:gd name="connsiteX29" fmla="*/ 5544047 w 9571204"/>
              <a:gd name="connsiteY29" fmla="*/ 4345839 h 4345839"/>
              <a:gd name="connsiteX30" fmla="*/ 4865786 w 9571204"/>
              <a:gd name="connsiteY30" fmla="*/ 4345839 h 4345839"/>
              <a:gd name="connsiteX31" fmla="*/ 4187525 w 9571204"/>
              <a:gd name="connsiteY31" fmla="*/ 4345839 h 4345839"/>
              <a:gd name="connsiteX32" fmla="*/ 3509264 w 9571204"/>
              <a:gd name="connsiteY32" fmla="*/ 4345839 h 4345839"/>
              <a:gd name="connsiteX33" fmla="*/ 3096409 w 9571204"/>
              <a:gd name="connsiteY33" fmla="*/ 4345839 h 4345839"/>
              <a:gd name="connsiteX34" fmla="*/ 2418148 w 9571204"/>
              <a:gd name="connsiteY34" fmla="*/ 4345839 h 4345839"/>
              <a:gd name="connsiteX35" fmla="*/ 2093762 w 9571204"/>
              <a:gd name="connsiteY35" fmla="*/ 4345839 h 4345839"/>
              <a:gd name="connsiteX36" fmla="*/ 1503970 w 9571204"/>
              <a:gd name="connsiteY36" fmla="*/ 4345839 h 4345839"/>
              <a:gd name="connsiteX37" fmla="*/ 825709 w 9571204"/>
              <a:gd name="connsiteY37" fmla="*/ 4345839 h 4345839"/>
              <a:gd name="connsiteX38" fmla="*/ 0 w 9571204"/>
              <a:gd name="connsiteY38" fmla="*/ 4345839 h 4345839"/>
              <a:gd name="connsiteX39" fmla="*/ 0 w 9571204"/>
              <a:gd name="connsiteY39" fmla="*/ 4345839 h 4345839"/>
              <a:gd name="connsiteX40" fmla="*/ 0 w 9571204"/>
              <a:gd name="connsiteY40" fmla="*/ 3828479 h 4345839"/>
              <a:gd name="connsiteX41" fmla="*/ 0 w 9571204"/>
              <a:gd name="connsiteY41" fmla="*/ 3383550 h 4345839"/>
              <a:gd name="connsiteX42" fmla="*/ 0 w 9571204"/>
              <a:gd name="connsiteY42" fmla="*/ 2829975 h 4345839"/>
              <a:gd name="connsiteX43" fmla="*/ 0 w 9571204"/>
              <a:gd name="connsiteY43" fmla="*/ 2385046 h 4345839"/>
              <a:gd name="connsiteX44" fmla="*/ 0 w 9571204"/>
              <a:gd name="connsiteY44" fmla="*/ 1831471 h 4345839"/>
              <a:gd name="connsiteX45" fmla="*/ 0 w 9571204"/>
              <a:gd name="connsiteY45" fmla="*/ 1241681 h 4345839"/>
              <a:gd name="connsiteX46" fmla="*/ 0 w 9571204"/>
              <a:gd name="connsiteY46" fmla="*/ 724321 h 4345839"/>
              <a:gd name="connsiteX47" fmla="*/ 724321 w 9571204"/>
              <a:gd name="connsiteY47" fmla="*/ 0 h 434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71204" h="4345839" fill="none" extrusionOk="0">
                <a:moveTo>
                  <a:pt x="724321" y="0"/>
                </a:moveTo>
                <a:cubicBezTo>
                  <a:pt x="962064" y="-40189"/>
                  <a:pt x="1105319" y="46172"/>
                  <a:pt x="1225644" y="0"/>
                </a:cubicBezTo>
                <a:cubicBezTo>
                  <a:pt x="1345969" y="-46172"/>
                  <a:pt x="1551202" y="10899"/>
                  <a:pt x="1726968" y="0"/>
                </a:cubicBezTo>
                <a:cubicBezTo>
                  <a:pt x="1902734" y="-10899"/>
                  <a:pt x="2050272" y="15103"/>
                  <a:pt x="2139822" y="0"/>
                </a:cubicBezTo>
                <a:cubicBezTo>
                  <a:pt x="2229372" y="-15103"/>
                  <a:pt x="2569742" y="63470"/>
                  <a:pt x="2729614" y="0"/>
                </a:cubicBezTo>
                <a:cubicBezTo>
                  <a:pt x="2889486" y="-63470"/>
                  <a:pt x="3114652" y="25376"/>
                  <a:pt x="3319407" y="0"/>
                </a:cubicBezTo>
                <a:cubicBezTo>
                  <a:pt x="3524162" y="-25376"/>
                  <a:pt x="3673444" y="35264"/>
                  <a:pt x="3997668" y="0"/>
                </a:cubicBezTo>
                <a:cubicBezTo>
                  <a:pt x="4321892" y="-35264"/>
                  <a:pt x="4358471" y="21034"/>
                  <a:pt x="4587460" y="0"/>
                </a:cubicBezTo>
                <a:cubicBezTo>
                  <a:pt x="4816449" y="-21034"/>
                  <a:pt x="4841825" y="32560"/>
                  <a:pt x="4911846" y="0"/>
                </a:cubicBezTo>
                <a:cubicBezTo>
                  <a:pt x="4981867" y="-32560"/>
                  <a:pt x="5377560" y="27210"/>
                  <a:pt x="5678575" y="0"/>
                </a:cubicBezTo>
                <a:cubicBezTo>
                  <a:pt x="5979590" y="-27210"/>
                  <a:pt x="5990293" y="46021"/>
                  <a:pt x="6268368" y="0"/>
                </a:cubicBezTo>
                <a:cubicBezTo>
                  <a:pt x="6546443" y="-46021"/>
                  <a:pt x="6756238" y="14808"/>
                  <a:pt x="7035098" y="0"/>
                </a:cubicBezTo>
                <a:cubicBezTo>
                  <a:pt x="7313958" y="-14808"/>
                  <a:pt x="7433034" y="7755"/>
                  <a:pt x="7713359" y="0"/>
                </a:cubicBezTo>
                <a:cubicBezTo>
                  <a:pt x="7993684" y="-7755"/>
                  <a:pt x="8218582" y="46394"/>
                  <a:pt x="8391620" y="0"/>
                </a:cubicBezTo>
                <a:cubicBezTo>
                  <a:pt x="8564658" y="-46394"/>
                  <a:pt x="8718801" y="27223"/>
                  <a:pt x="8892943" y="0"/>
                </a:cubicBezTo>
                <a:cubicBezTo>
                  <a:pt x="9067085" y="-27223"/>
                  <a:pt x="9422986" y="74336"/>
                  <a:pt x="9571204" y="0"/>
                </a:cubicBezTo>
                <a:lnTo>
                  <a:pt x="9571204" y="0"/>
                </a:lnTo>
                <a:cubicBezTo>
                  <a:pt x="9608803" y="219942"/>
                  <a:pt x="9507931" y="402807"/>
                  <a:pt x="9571204" y="589790"/>
                </a:cubicBezTo>
                <a:cubicBezTo>
                  <a:pt x="9634477" y="776773"/>
                  <a:pt x="9523865" y="877088"/>
                  <a:pt x="9571204" y="1034719"/>
                </a:cubicBezTo>
                <a:cubicBezTo>
                  <a:pt x="9618543" y="1192350"/>
                  <a:pt x="9518231" y="1310898"/>
                  <a:pt x="9571204" y="1479649"/>
                </a:cubicBezTo>
                <a:cubicBezTo>
                  <a:pt x="9624177" y="1648400"/>
                  <a:pt x="9526800" y="1777432"/>
                  <a:pt x="9571204" y="1888363"/>
                </a:cubicBezTo>
                <a:cubicBezTo>
                  <a:pt x="9615608" y="1999294"/>
                  <a:pt x="9536485" y="2226235"/>
                  <a:pt x="9571204" y="2441938"/>
                </a:cubicBezTo>
                <a:cubicBezTo>
                  <a:pt x="9605923" y="2657641"/>
                  <a:pt x="9566448" y="2671870"/>
                  <a:pt x="9571204" y="2850652"/>
                </a:cubicBezTo>
                <a:cubicBezTo>
                  <a:pt x="9575960" y="3029434"/>
                  <a:pt x="9495167" y="3360460"/>
                  <a:pt x="9571204" y="3621518"/>
                </a:cubicBezTo>
                <a:cubicBezTo>
                  <a:pt x="9593970" y="4059544"/>
                  <a:pt x="9214080" y="4389800"/>
                  <a:pt x="8846883" y="4345839"/>
                </a:cubicBezTo>
                <a:cubicBezTo>
                  <a:pt x="8684001" y="4403118"/>
                  <a:pt x="8303323" y="4295803"/>
                  <a:pt x="8080153" y="4345839"/>
                </a:cubicBezTo>
                <a:cubicBezTo>
                  <a:pt x="7856983" y="4395875"/>
                  <a:pt x="7684560" y="4304884"/>
                  <a:pt x="7578830" y="4345839"/>
                </a:cubicBezTo>
                <a:cubicBezTo>
                  <a:pt x="7473100" y="4386794"/>
                  <a:pt x="7325200" y="4286893"/>
                  <a:pt x="7077506" y="4345839"/>
                </a:cubicBezTo>
                <a:cubicBezTo>
                  <a:pt x="6829812" y="4404785"/>
                  <a:pt x="6546410" y="4301339"/>
                  <a:pt x="6310777" y="4345839"/>
                </a:cubicBezTo>
                <a:cubicBezTo>
                  <a:pt x="6075144" y="4390339"/>
                  <a:pt x="5874033" y="4261556"/>
                  <a:pt x="5544047" y="4345839"/>
                </a:cubicBezTo>
                <a:cubicBezTo>
                  <a:pt x="5214061" y="4430122"/>
                  <a:pt x="5148943" y="4291467"/>
                  <a:pt x="4865786" y="4345839"/>
                </a:cubicBezTo>
                <a:cubicBezTo>
                  <a:pt x="4582629" y="4400211"/>
                  <a:pt x="4366263" y="4344926"/>
                  <a:pt x="4187525" y="4345839"/>
                </a:cubicBezTo>
                <a:cubicBezTo>
                  <a:pt x="4008787" y="4346752"/>
                  <a:pt x="3717553" y="4277939"/>
                  <a:pt x="3509264" y="4345839"/>
                </a:cubicBezTo>
                <a:cubicBezTo>
                  <a:pt x="3300975" y="4413739"/>
                  <a:pt x="3223693" y="4332427"/>
                  <a:pt x="3096409" y="4345839"/>
                </a:cubicBezTo>
                <a:cubicBezTo>
                  <a:pt x="2969125" y="4359251"/>
                  <a:pt x="2731077" y="4275773"/>
                  <a:pt x="2418148" y="4345839"/>
                </a:cubicBezTo>
                <a:cubicBezTo>
                  <a:pt x="2105219" y="4415905"/>
                  <a:pt x="2174925" y="4308408"/>
                  <a:pt x="2093762" y="4345839"/>
                </a:cubicBezTo>
                <a:cubicBezTo>
                  <a:pt x="2012599" y="4383270"/>
                  <a:pt x="1700169" y="4330900"/>
                  <a:pt x="1503970" y="4345839"/>
                </a:cubicBezTo>
                <a:cubicBezTo>
                  <a:pt x="1307771" y="4360778"/>
                  <a:pt x="1022515" y="4333378"/>
                  <a:pt x="825709" y="4345839"/>
                </a:cubicBezTo>
                <a:cubicBezTo>
                  <a:pt x="628903" y="4358300"/>
                  <a:pt x="242287" y="4268675"/>
                  <a:pt x="0" y="4345839"/>
                </a:cubicBezTo>
                <a:lnTo>
                  <a:pt x="0" y="4345839"/>
                </a:lnTo>
                <a:cubicBezTo>
                  <a:pt x="-9840" y="4145118"/>
                  <a:pt x="38449" y="3956771"/>
                  <a:pt x="0" y="3828479"/>
                </a:cubicBezTo>
                <a:cubicBezTo>
                  <a:pt x="-38449" y="3700187"/>
                  <a:pt x="47570" y="3520703"/>
                  <a:pt x="0" y="3383550"/>
                </a:cubicBezTo>
                <a:cubicBezTo>
                  <a:pt x="-47570" y="3246397"/>
                  <a:pt x="51158" y="2962699"/>
                  <a:pt x="0" y="2829975"/>
                </a:cubicBezTo>
                <a:cubicBezTo>
                  <a:pt x="-51158" y="2697251"/>
                  <a:pt x="16863" y="2517284"/>
                  <a:pt x="0" y="2385046"/>
                </a:cubicBezTo>
                <a:cubicBezTo>
                  <a:pt x="-16863" y="2252808"/>
                  <a:pt x="18082" y="2046410"/>
                  <a:pt x="0" y="1831471"/>
                </a:cubicBezTo>
                <a:cubicBezTo>
                  <a:pt x="-18082" y="1616533"/>
                  <a:pt x="36869" y="1424611"/>
                  <a:pt x="0" y="1241681"/>
                </a:cubicBezTo>
                <a:cubicBezTo>
                  <a:pt x="-36869" y="1058751"/>
                  <a:pt x="44178" y="898192"/>
                  <a:pt x="0" y="724321"/>
                </a:cubicBezTo>
                <a:cubicBezTo>
                  <a:pt x="-28619" y="307462"/>
                  <a:pt x="345632" y="2671"/>
                  <a:pt x="724321" y="0"/>
                </a:cubicBezTo>
                <a:close/>
              </a:path>
              <a:path w="9571204" h="4345839" stroke="0" extrusionOk="0">
                <a:moveTo>
                  <a:pt x="724321" y="0"/>
                </a:moveTo>
                <a:cubicBezTo>
                  <a:pt x="1039310" y="-1506"/>
                  <a:pt x="1135094" y="69246"/>
                  <a:pt x="1402582" y="0"/>
                </a:cubicBezTo>
                <a:cubicBezTo>
                  <a:pt x="1670070" y="-69246"/>
                  <a:pt x="1688225" y="22095"/>
                  <a:pt x="1815437" y="0"/>
                </a:cubicBezTo>
                <a:cubicBezTo>
                  <a:pt x="1942650" y="-22095"/>
                  <a:pt x="1989423" y="37701"/>
                  <a:pt x="2139822" y="0"/>
                </a:cubicBezTo>
                <a:cubicBezTo>
                  <a:pt x="2290222" y="-37701"/>
                  <a:pt x="2408587" y="8910"/>
                  <a:pt x="2552677" y="0"/>
                </a:cubicBezTo>
                <a:cubicBezTo>
                  <a:pt x="2696768" y="-8910"/>
                  <a:pt x="2849000" y="2401"/>
                  <a:pt x="2965531" y="0"/>
                </a:cubicBezTo>
                <a:cubicBezTo>
                  <a:pt x="3082062" y="-2401"/>
                  <a:pt x="3349279" y="6185"/>
                  <a:pt x="3466855" y="0"/>
                </a:cubicBezTo>
                <a:cubicBezTo>
                  <a:pt x="3584431" y="-6185"/>
                  <a:pt x="3842893" y="19975"/>
                  <a:pt x="3968178" y="0"/>
                </a:cubicBezTo>
                <a:cubicBezTo>
                  <a:pt x="4093463" y="-19975"/>
                  <a:pt x="4426710" y="63851"/>
                  <a:pt x="4557970" y="0"/>
                </a:cubicBezTo>
                <a:cubicBezTo>
                  <a:pt x="4689230" y="-63851"/>
                  <a:pt x="4857033" y="5427"/>
                  <a:pt x="5147762" y="0"/>
                </a:cubicBezTo>
                <a:cubicBezTo>
                  <a:pt x="5438491" y="-5427"/>
                  <a:pt x="5442882" y="30354"/>
                  <a:pt x="5649086" y="0"/>
                </a:cubicBezTo>
                <a:cubicBezTo>
                  <a:pt x="5855290" y="-30354"/>
                  <a:pt x="5862307" y="37449"/>
                  <a:pt x="5973472" y="0"/>
                </a:cubicBezTo>
                <a:cubicBezTo>
                  <a:pt x="6084637" y="-37449"/>
                  <a:pt x="6408578" y="42727"/>
                  <a:pt x="6563264" y="0"/>
                </a:cubicBezTo>
                <a:cubicBezTo>
                  <a:pt x="6717950" y="-42727"/>
                  <a:pt x="7067339" y="61459"/>
                  <a:pt x="7241525" y="0"/>
                </a:cubicBezTo>
                <a:cubicBezTo>
                  <a:pt x="7415711" y="-61459"/>
                  <a:pt x="7725903" y="60698"/>
                  <a:pt x="8008255" y="0"/>
                </a:cubicBezTo>
                <a:cubicBezTo>
                  <a:pt x="8290607" y="-60698"/>
                  <a:pt x="8260346" y="33627"/>
                  <a:pt x="8421109" y="0"/>
                </a:cubicBezTo>
                <a:cubicBezTo>
                  <a:pt x="8581872" y="-33627"/>
                  <a:pt x="8596662" y="10595"/>
                  <a:pt x="8745495" y="0"/>
                </a:cubicBezTo>
                <a:cubicBezTo>
                  <a:pt x="8894328" y="-10595"/>
                  <a:pt x="9200705" y="97777"/>
                  <a:pt x="9571204" y="0"/>
                </a:cubicBezTo>
                <a:lnTo>
                  <a:pt x="9571204" y="0"/>
                </a:lnTo>
                <a:cubicBezTo>
                  <a:pt x="9617154" y="148082"/>
                  <a:pt x="9542800" y="297492"/>
                  <a:pt x="9571204" y="408714"/>
                </a:cubicBezTo>
                <a:cubicBezTo>
                  <a:pt x="9599608" y="519936"/>
                  <a:pt x="9558271" y="694428"/>
                  <a:pt x="9571204" y="817428"/>
                </a:cubicBezTo>
                <a:cubicBezTo>
                  <a:pt x="9584137" y="940428"/>
                  <a:pt x="9559183" y="1074190"/>
                  <a:pt x="9571204" y="1298573"/>
                </a:cubicBezTo>
                <a:cubicBezTo>
                  <a:pt x="9583225" y="1522957"/>
                  <a:pt x="9528846" y="1509655"/>
                  <a:pt x="9571204" y="1707287"/>
                </a:cubicBezTo>
                <a:cubicBezTo>
                  <a:pt x="9613562" y="1904919"/>
                  <a:pt x="9542054" y="1970156"/>
                  <a:pt x="9571204" y="2188432"/>
                </a:cubicBezTo>
                <a:cubicBezTo>
                  <a:pt x="9600354" y="2406708"/>
                  <a:pt x="9570836" y="2437339"/>
                  <a:pt x="9571204" y="2633361"/>
                </a:cubicBezTo>
                <a:cubicBezTo>
                  <a:pt x="9571572" y="2829383"/>
                  <a:pt x="9540682" y="2869640"/>
                  <a:pt x="9571204" y="3078290"/>
                </a:cubicBezTo>
                <a:cubicBezTo>
                  <a:pt x="9601726" y="3286940"/>
                  <a:pt x="9563608" y="3493405"/>
                  <a:pt x="9571204" y="3621518"/>
                </a:cubicBezTo>
                <a:cubicBezTo>
                  <a:pt x="9537915" y="3978554"/>
                  <a:pt x="9298524" y="4381889"/>
                  <a:pt x="8846883" y="4345839"/>
                </a:cubicBezTo>
                <a:cubicBezTo>
                  <a:pt x="8543968" y="4430837"/>
                  <a:pt x="8444129" y="4268811"/>
                  <a:pt x="8080153" y="4345839"/>
                </a:cubicBezTo>
                <a:cubicBezTo>
                  <a:pt x="7716177" y="4422867"/>
                  <a:pt x="7751091" y="4296169"/>
                  <a:pt x="7490361" y="4345839"/>
                </a:cubicBezTo>
                <a:cubicBezTo>
                  <a:pt x="7229631" y="4395509"/>
                  <a:pt x="7068703" y="4301640"/>
                  <a:pt x="6812100" y="4345839"/>
                </a:cubicBezTo>
                <a:cubicBezTo>
                  <a:pt x="6555497" y="4390038"/>
                  <a:pt x="6496682" y="4333817"/>
                  <a:pt x="6399245" y="4345839"/>
                </a:cubicBezTo>
                <a:cubicBezTo>
                  <a:pt x="6301809" y="4357861"/>
                  <a:pt x="5972240" y="4339228"/>
                  <a:pt x="5809453" y="4345839"/>
                </a:cubicBezTo>
                <a:cubicBezTo>
                  <a:pt x="5646666" y="4352450"/>
                  <a:pt x="5380289" y="4273848"/>
                  <a:pt x="5131192" y="4345839"/>
                </a:cubicBezTo>
                <a:cubicBezTo>
                  <a:pt x="4882095" y="4417830"/>
                  <a:pt x="4619850" y="4310841"/>
                  <a:pt x="4452931" y="4345839"/>
                </a:cubicBezTo>
                <a:cubicBezTo>
                  <a:pt x="4286012" y="4380837"/>
                  <a:pt x="4274145" y="4337557"/>
                  <a:pt x="4128545" y="4345839"/>
                </a:cubicBezTo>
                <a:cubicBezTo>
                  <a:pt x="3982945" y="4354121"/>
                  <a:pt x="3868183" y="4303801"/>
                  <a:pt x="3715691" y="4345839"/>
                </a:cubicBezTo>
                <a:cubicBezTo>
                  <a:pt x="3563199" y="4387877"/>
                  <a:pt x="3414943" y="4317832"/>
                  <a:pt x="3214367" y="4345839"/>
                </a:cubicBezTo>
                <a:cubicBezTo>
                  <a:pt x="3013791" y="4373846"/>
                  <a:pt x="2902619" y="4334614"/>
                  <a:pt x="2801513" y="4345839"/>
                </a:cubicBezTo>
                <a:cubicBezTo>
                  <a:pt x="2700407" y="4357064"/>
                  <a:pt x="2419200" y="4324284"/>
                  <a:pt x="2211721" y="4345839"/>
                </a:cubicBezTo>
                <a:cubicBezTo>
                  <a:pt x="2004242" y="4367394"/>
                  <a:pt x="1841594" y="4270287"/>
                  <a:pt x="1533460" y="4345839"/>
                </a:cubicBezTo>
                <a:cubicBezTo>
                  <a:pt x="1225326" y="4421391"/>
                  <a:pt x="1216635" y="4309512"/>
                  <a:pt x="943668" y="4345839"/>
                </a:cubicBezTo>
                <a:cubicBezTo>
                  <a:pt x="670701" y="4382166"/>
                  <a:pt x="332135" y="4255057"/>
                  <a:pt x="0" y="4345839"/>
                </a:cubicBezTo>
                <a:lnTo>
                  <a:pt x="0" y="4345839"/>
                </a:lnTo>
                <a:cubicBezTo>
                  <a:pt x="-48574" y="4098727"/>
                  <a:pt x="54159" y="3973426"/>
                  <a:pt x="0" y="3756049"/>
                </a:cubicBezTo>
                <a:cubicBezTo>
                  <a:pt x="-54159" y="3538672"/>
                  <a:pt x="2765" y="3434208"/>
                  <a:pt x="0" y="3311120"/>
                </a:cubicBezTo>
                <a:cubicBezTo>
                  <a:pt x="-2765" y="3188032"/>
                  <a:pt x="38550" y="3010384"/>
                  <a:pt x="0" y="2829975"/>
                </a:cubicBezTo>
                <a:cubicBezTo>
                  <a:pt x="-38550" y="2649566"/>
                  <a:pt x="64156" y="2533718"/>
                  <a:pt x="0" y="2276400"/>
                </a:cubicBezTo>
                <a:cubicBezTo>
                  <a:pt x="-64156" y="2019083"/>
                  <a:pt x="41722" y="2022479"/>
                  <a:pt x="0" y="1795256"/>
                </a:cubicBezTo>
                <a:cubicBezTo>
                  <a:pt x="-41722" y="1568033"/>
                  <a:pt x="33974" y="1448529"/>
                  <a:pt x="0" y="1241681"/>
                </a:cubicBezTo>
                <a:cubicBezTo>
                  <a:pt x="-33974" y="1034834"/>
                  <a:pt x="4981" y="967044"/>
                  <a:pt x="0" y="724321"/>
                </a:cubicBezTo>
                <a:cubicBezTo>
                  <a:pt x="-25831" y="372144"/>
                  <a:pt x="413875" y="-74706"/>
                  <a:pt x="724321" y="0"/>
                </a:cubicBezTo>
                <a:close/>
              </a:path>
            </a:pathLst>
          </a:custGeom>
          <a:ln>
            <a:extLst>
              <a:ext uri="{C807C97D-BFC1-408E-A445-0C87EB9F89A2}">
                <ask:lineSketchStyleProps xmlns:ask="http://schemas.microsoft.com/office/drawing/2018/sketchyshapes" sd="190119927">
                  <a:prstGeom prst="round2DiagRect">
                    <a:avLst/>
                  </a:prstGeom>
                  <ask:type>
                    <ask:lineSketchScribble/>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2800" b="1" dirty="0">
                <a:ln/>
                <a:solidFill>
                  <a:srgbClr val="00B050"/>
                </a:solidFill>
              </a:rPr>
              <a:t>هناك </a:t>
            </a:r>
            <a:r>
              <a:rPr lang="ar-EG" sz="2800" b="1" dirty="0">
                <a:ln/>
                <a:solidFill>
                  <a:srgbClr val="FF0000"/>
                </a:solidFill>
              </a:rPr>
              <a:t>مجموعة من المعايير </a:t>
            </a:r>
            <a:r>
              <a:rPr lang="ar-EG" sz="2800" b="1" dirty="0">
                <a:ln/>
                <a:solidFill>
                  <a:srgbClr val="00B050"/>
                </a:solidFill>
              </a:rPr>
              <a:t>التي يجب على كل شركة الوفاء بها قبل إضافتها إلى الفهرس. </a:t>
            </a:r>
          </a:p>
          <a:p>
            <a:pPr algn="ctr"/>
            <a:endParaRPr lang="ar-EG" sz="2800" b="1" dirty="0">
              <a:ln/>
              <a:solidFill>
                <a:srgbClr val="00B050"/>
              </a:solidFill>
            </a:endParaRPr>
          </a:p>
          <a:p>
            <a:pPr algn="ctr"/>
            <a:r>
              <a:rPr lang="ar-EG" sz="2800" b="1" dirty="0">
                <a:ln/>
                <a:solidFill>
                  <a:srgbClr val="00B050"/>
                </a:solidFill>
              </a:rPr>
              <a:t>ومع ذلك ، قد تفي بعض الشركات بمتطلبات مؤشرات متعددة في نفس الوقت. لذلك ، يمكن تضمين هذه الشركات في </a:t>
            </a:r>
            <a:r>
              <a:rPr lang="ar-EG" sz="2800" b="1" dirty="0">
                <a:ln/>
                <a:solidFill>
                  <a:srgbClr val="FF0000"/>
                </a:solidFill>
              </a:rPr>
              <a:t>عدة مؤشرات مختلفة </a:t>
            </a:r>
            <a:r>
              <a:rPr lang="ar-EG" sz="2800" b="1" dirty="0">
                <a:ln/>
                <a:solidFill>
                  <a:srgbClr val="00B050"/>
                </a:solidFill>
              </a:rPr>
              <a:t>في وقت واحد</a:t>
            </a:r>
            <a:endParaRPr lang="en-US" sz="2800" b="1" dirty="0">
              <a:ln/>
              <a:solidFill>
                <a:srgbClr val="00B050"/>
              </a:solidFill>
            </a:endParaRPr>
          </a:p>
        </p:txBody>
      </p:sp>
      <p:sp>
        <p:nvSpPr>
          <p:cNvPr id="4" name="Rectangle: Diagonal Corners Rounded 3">
            <a:extLst>
              <a:ext uri="{FF2B5EF4-FFF2-40B4-BE49-F238E27FC236}">
                <a16:creationId xmlns:a16="http://schemas.microsoft.com/office/drawing/2014/main" id="{4643F72F-193E-DB67-D673-EB0345460ABA}"/>
              </a:ext>
            </a:extLst>
          </p:cNvPr>
          <p:cNvSpPr/>
          <p:nvPr/>
        </p:nvSpPr>
        <p:spPr>
          <a:xfrm>
            <a:off x="856211" y="245225"/>
            <a:ext cx="3358342" cy="802179"/>
          </a:xfrm>
          <a:custGeom>
            <a:avLst/>
            <a:gdLst>
              <a:gd name="connsiteX0" fmla="*/ 133699 w 3358342"/>
              <a:gd name="connsiteY0" fmla="*/ 0 h 802179"/>
              <a:gd name="connsiteX1" fmla="*/ 3358342 w 3358342"/>
              <a:gd name="connsiteY1" fmla="*/ 0 h 802179"/>
              <a:gd name="connsiteX2" fmla="*/ 3358342 w 3358342"/>
              <a:gd name="connsiteY2" fmla="*/ 0 h 802179"/>
              <a:gd name="connsiteX3" fmla="*/ 3358342 w 3358342"/>
              <a:gd name="connsiteY3" fmla="*/ 668480 h 802179"/>
              <a:gd name="connsiteX4" fmla="*/ 3224643 w 3358342"/>
              <a:gd name="connsiteY4" fmla="*/ 802179 h 802179"/>
              <a:gd name="connsiteX5" fmla="*/ 0 w 3358342"/>
              <a:gd name="connsiteY5" fmla="*/ 802179 h 802179"/>
              <a:gd name="connsiteX6" fmla="*/ 0 w 3358342"/>
              <a:gd name="connsiteY6" fmla="*/ 802179 h 802179"/>
              <a:gd name="connsiteX7" fmla="*/ 0 w 3358342"/>
              <a:gd name="connsiteY7" fmla="*/ 133699 h 802179"/>
              <a:gd name="connsiteX8" fmla="*/ 133699 w 3358342"/>
              <a:gd name="connsiteY8" fmla="*/ 0 h 80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342" h="802179" fill="none" extrusionOk="0">
                <a:moveTo>
                  <a:pt x="133699" y="0"/>
                </a:moveTo>
                <a:cubicBezTo>
                  <a:pt x="615783" y="-101497"/>
                  <a:pt x="2704971" y="-66252"/>
                  <a:pt x="3358342" y="0"/>
                </a:cubicBezTo>
                <a:lnTo>
                  <a:pt x="3358342" y="0"/>
                </a:lnTo>
                <a:cubicBezTo>
                  <a:pt x="3325628" y="172459"/>
                  <a:pt x="3387548" y="429293"/>
                  <a:pt x="3358342" y="668480"/>
                </a:cubicBezTo>
                <a:cubicBezTo>
                  <a:pt x="3359290" y="735753"/>
                  <a:pt x="3297143" y="800652"/>
                  <a:pt x="3224643" y="802179"/>
                </a:cubicBezTo>
                <a:cubicBezTo>
                  <a:pt x="2887875" y="725208"/>
                  <a:pt x="1153053" y="732215"/>
                  <a:pt x="0" y="802179"/>
                </a:cubicBezTo>
                <a:lnTo>
                  <a:pt x="0" y="802179"/>
                </a:lnTo>
                <a:cubicBezTo>
                  <a:pt x="23411" y="702469"/>
                  <a:pt x="-1747" y="373635"/>
                  <a:pt x="0" y="133699"/>
                </a:cubicBezTo>
                <a:cubicBezTo>
                  <a:pt x="13699" y="56600"/>
                  <a:pt x="56900" y="-3019"/>
                  <a:pt x="133699" y="0"/>
                </a:cubicBezTo>
                <a:close/>
              </a:path>
              <a:path w="3358342" h="802179" stroke="0" extrusionOk="0">
                <a:moveTo>
                  <a:pt x="133699" y="0"/>
                </a:moveTo>
                <a:cubicBezTo>
                  <a:pt x="1494506" y="117821"/>
                  <a:pt x="2249782" y="-43244"/>
                  <a:pt x="3358342" y="0"/>
                </a:cubicBezTo>
                <a:lnTo>
                  <a:pt x="3358342" y="0"/>
                </a:lnTo>
                <a:cubicBezTo>
                  <a:pt x="3416338" y="264698"/>
                  <a:pt x="3415223" y="404093"/>
                  <a:pt x="3358342" y="668480"/>
                </a:cubicBezTo>
                <a:cubicBezTo>
                  <a:pt x="3358291" y="741383"/>
                  <a:pt x="3294681" y="805243"/>
                  <a:pt x="3224643" y="802179"/>
                </a:cubicBezTo>
                <a:cubicBezTo>
                  <a:pt x="2373069" y="904720"/>
                  <a:pt x="439909" y="743676"/>
                  <a:pt x="0" y="802179"/>
                </a:cubicBezTo>
                <a:lnTo>
                  <a:pt x="0" y="802179"/>
                </a:lnTo>
                <a:cubicBezTo>
                  <a:pt x="-41626" y="632192"/>
                  <a:pt x="24362" y="440920"/>
                  <a:pt x="0" y="133699"/>
                </a:cubicBezTo>
                <a:cubicBezTo>
                  <a:pt x="-858" y="61923"/>
                  <a:pt x="64585" y="5859"/>
                  <a:pt x="133699"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3600" dirty="0">
                <a:ln w="0"/>
                <a:solidFill>
                  <a:schemeClr val="tx1"/>
                </a:solidFill>
                <a:effectLst>
                  <a:outerShdw blurRad="38100" dist="19050" dir="2700000" algn="tl" rotWithShape="0">
                    <a:schemeClr val="dk1">
                      <a:alpha val="40000"/>
                    </a:schemeClr>
                  </a:outerShdw>
                </a:effectLst>
              </a:rPr>
              <a:t>معايير الأضافة</a:t>
            </a:r>
            <a:endParaRPr lang="en-US" sz="3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42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240BF-DAEF-9372-A38D-78F3509B052D}"/>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5AED5322-D411-EA66-0ABD-9572F764E0E1}"/>
              </a:ext>
            </a:extLst>
          </p:cNvPr>
          <p:cNvSpPr/>
          <p:nvPr/>
        </p:nvSpPr>
        <p:spPr>
          <a:xfrm>
            <a:off x="4743027" y="4522354"/>
            <a:ext cx="6974378" cy="161682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EG" sz="4800" dirty="0"/>
              <a:t>كورس تعليم التداول</a:t>
            </a:r>
          </a:p>
          <a:p>
            <a:pPr algn="ctr"/>
            <a:r>
              <a:rPr lang="ar-EG" dirty="0"/>
              <a:t>للمبتدأين</a:t>
            </a:r>
          </a:p>
          <a:p>
            <a:pPr algn="ctr"/>
            <a:r>
              <a:rPr lang="en-US" dirty="0"/>
              <a:t>From A  to  Z</a:t>
            </a:r>
          </a:p>
          <a:p>
            <a:pPr algn="ctr"/>
            <a:r>
              <a:rPr lang="en-US" dirty="0">
                <a:solidFill>
                  <a:schemeClr val="tx1">
                    <a:lumMod val="65000"/>
                  </a:schemeClr>
                </a:solidFill>
              </a:rPr>
              <a:t>Eslam Salman</a:t>
            </a:r>
          </a:p>
        </p:txBody>
      </p:sp>
    </p:spTree>
    <p:extLst>
      <p:ext uri="{BB962C8B-B14F-4D97-AF65-F5344CB8AC3E}">
        <p14:creationId xmlns:p14="http://schemas.microsoft.com/office/powerpoint/2010/main" val="701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iterate type="lt">
                                    <p:tmPct val="10000"/>
                                  </p:iterate>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1</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أفضل 10 مؤشرات عالمية رئيسية في عام 2023</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1" name="Rectangle: Rounded Corners 10">
            <a:extLst>
              <a:ext uri="{FF2B5EF4-FFF2-40B4-BE49-F238E27FC236}">
                <a16:creationId xmlns:a16="http://schemas.microsoft.com/office/drawing/2014/main" id="{BBC72F59-FE30-AB57-8F9A-30927FB6F1D6}"/>
              </a:ext>
            </a:extLst>
          </p:cNvPr>
          <p:cNvSpPr/>
          <p:nvPr/>
        </p:nvSpPr>
        <p:spPr>
          <a:xfrm>
            <a:off x="960120" y="2167884"/>
            <a:ext cx="9700953" cy="1323461"/>
          </a:xfrm>
          <a:custGeom>
            <a:avLst/>
            <a:gdLst>
              <a:gd name="connsiteX0" fmla="*/ 0 w 9700953"/>
              <a:gd name="connsiteY0" fmla="*/ 220581 h 1323461"/>
              <a:gd name="connsiteX1" fmla="*/ 220581 w 9700953"/>
              <a:gd name="connsiteY1" fmla="*/ 0 h 1323461"/>
              <a:gd name="connsiteX2" fmla="*/ 9480372 w 9700953"/>
              <a:gd name="connsiteY2" fmla="*/ 0 h 1323461"/>
              <a:gd name="connsiteX3" fmla="*/ 9700953 w 9700953"/>
              <a:gd name="connsiteY3" fmla="*/ 220581 h 1323461"/>
              <a:gd name="connsiteX4" fmla="*/ 9700953 w 9700953"/>
              <a:gd name="connsiteY4" fmla="*/ 1102880 h 1323461"/>
              <a:gd name="connsiteX5" fmla="*/ 9480372 w 9700953"/>
              <a:gd name="connsiteY5" fmla="*/ 1323461 h 1323461"/>
              <a:gd name="connsiteX6" fmla="*/ 220581 w 9700953"/>
              <a:gd name="connsiteY6" fmla="*/ 1323461 h 1323461"/>
              <a:gd name="connsiteX7" fmla="*/ 0 w 9700953"/>
              <a:gd name="connsiteY7" fmla="*/ 1102880 h 1323461"/>
              <a:gd name="connsiteX8" fmla="*/ 0 w 9700953"/>
              <a:gd name="connsiteY8" fmla="*/ 220581 h 13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1323461" fill="none" extrusionOk="0">
                <a:moveTo>
                  <a:pt x="0" y="220581"/>
                </a:moveTo>
                <a:cubicBezTo>
                  <a:pt x="-11934" y="92072"/>
                  <a:pt x="115471" y="14053"/>
                  <a:pt x="220581" y="0"/>
                </a:cubicBezTo>
                <a:cubicBezTo>
                  <a:pt x="1782237" y="-158339"/>
                  <a:pt x="6042408" y="78065"/>
                  <a:pt x="9480372" y="0"/>
                </a:cubicBezTo>
                <a:cubicBezTo>
                  <a:pt x="9614617" y="-1131"/>
                  <a:pt x="9678494" y="103314"/>
                  <a:pt x="9700953" y="220581"/>
                </a:cubicBezTo>
                <a:cubicBezTo>
                  <a:pt x="9654690" y="432535"/>
                  <a:pt x="9653339" y="922175"/>
                  <a:pt x="9700953" y="1102880"/>
                </a:cubicBezTo>
                <a:cubicBezTo>
                  <a:pt x="9701084" y="1204737"/>
                  <a:pt x="9611735" y="1336340"/>
                  <a:pt x="9480372" y="1323461"/>
                </a:cubicBezTo>
                <a:cubicBezTo>
                  <a:pt x="7962103" y="1229212"/>
                  <a:pt x="3178324" y="1450048"/>
                  <a:pt x="220581" y="1323461"/>
                </a:cubicBezTo>
                <a:cubicBezTo>
                  <a:pt x="114168" y="1323759"/>
                  <a:pt x="7649" y="1229531"/>
                  <a:pt x="0" y="1102880"/>
                </a:cubicBezTo>
                <a:cubicBezTo>
                  <a:pt x="-15585" y="729565"/>
                  <a:pt x="-17509" y="527585"/>
                  <a:pt x="0" y="220581"/>
                </a:cubicBezTo>
                <a:close/>
              </a:path>
              <a:path w="9700953" h="1323461" stroke="0" extrusionOk="0">
                <a:moveTo>
                  <a:pt x="0" y="220581"/>
                </a:moveTo>
                <a:cubicBezTo>
                  <a:pt x="-5939" y="104336"/>
                  <a:pt x="103240" y="-2757"/>
                  <a:pt x="220581" y="0"/>
                </a:cubicBezTo>
                <a:cubicBezTo>
                  <a:pt x="1481511" y="114556"/>
                  <a:pt x="6752791" y="-105465"/>
                  <a:pt x="9480372" y="0"/>
                </a:cubicBezTo>
                <a:cubicBezTo>
                  <a:pt x="9604397" y="11944"/>
                  <a:pt x="9695383" y="75907"/>
                  <a:pt x="9700953" y="220581"/>
                </a:cubicBezTo>
                <a:cubicBezTo>
                  <a:pt x="9669198" y="399983"/>
                  <a:pt x="9691542" y="996856"/>
                  <a:pt x="9700953" y="1102880"/>
                </a:cubicBezTo>
                <a:cubicBezTo>
                  <a:pt x="9688401" y="1219455"/>
                  <a:pt x="9612356" y="1313759"/>
                  <a:pt x="9480372" y="1323461"/>
                </a:cubicBezTo>
                <a:cubicBezTo>
                  <a:pt x="8259102" y="1302525"/>
                  <a:pt x="2192797" y="1439332"/>
                  <a:pt x="220581" y="1323461"/>
                </a:cubicBezTo>
                <a:cubicBezTo>
                  <a:pt x="87396" y="1322674"/>
                  <a:pt x="13606" y="1215130"/>
                  <a:pt x="0" y="1102880"/>
                </a:cubicBezTo>
                <a:cubicBezTo>
                  <a:pt x="-25426" y="666236"/>
                  <a:pt x="-35538" y="386837"/>
                  <a:pt x="0" y="220581"/>
                </a:cubicBezTo>
                <a:close/>
              </a:path>
            </a:pathLst>
          </a:custGeom>
          <a:solidFill>
            <a:srgbClr val="00B05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كان المؤشر الأول والأكثر شهرة في العالم – مؤشر داو جونز – يتألف في الأصل من 12 سهما فقط. كان هذا في عام 1896. تم حساب المؤشر بناء على المتوسط الحسابي لهذه الأسهم الـ 12 (أي تم إضافة الأسعار ببساطة وتم تقسيم المجموع على 12). </a:t>
            </a:r>
            <a:endParaRPr lang="ar-EG"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
        <p:nvSpPr>
          <p:cNvPr id="20" name="Rectangle: Diagonal Corners Rounded 19">
            <a:extLst>
              <a:ext uri="{FF2B5EF4-FFF2-40B4-BE49-F238E27FC236}">
                <a16:creationId xmlns:a16="http://schemas.microsoft.com/office/drawing/2014/main" id="{6659DE8D-4973-A00B-029A-D6154E967570}"/>
              </a:ext>
            </a:extLst>
          </p:cNvPr>
          <p:cNvSpPr/>
          <p:nvPr/>
        </p:nvSpPr>
        <p:spPr>
          <a:xfrm>
            <a:off x="3707728" y="1078533"/>
            <a:ext cx="3911138" cy="721765"/>
          </a:xfrm>
          <a:custGeom>
            <a:avLst/>
            <a:gdLst>
              <a:gd name="connsiteX0" fmla="*/ 120297 w 3911138"/>
              <a:gd name="connsiteY0" fmla="*/ 0 h 721765"/>
              <a:gd name="connsiteX1" fmla="*/ 623937 w 3911138"/>
              <a:gd name="connsiteY1" fmla="*/ 0 h 721765"/>
              <a:gd name="connsiteX2" fmla="*/ 1089669 w 3911138"/>
              <a:gd name="connsiteY2" fmla="*/ 0 h 721765"/>
              <a:gd name="connsiteX3" fmla="*/ 1517493 w 3911138"/>
              <a:gd name="connsiteY3" fmla="*/ 0 h 721765"/>
              <a:gd name="connsiteX4" fmla="*/ 2134858 w 3911138"/>
              <a:gd name="connsiteY4" fmla="*/ 0 h 721765"/>
              <a:gd name="connsiteX5" fmla="*/ 2600590 w 3911138"/>
              <a:gd name="connsiteY5" fmla="*/ 0 h 721765"/>
              <a:gd name="connsiteX6" fmla="*/ 3217956 w 3911138"/>
              <a:gd name="connsiteY6" fmla="*/ 0 h 721765"/>
              <a:gd name="connsiteX7" fmla="*/ 3911138 w 3911138"/>
              <a:gd name="connsiteY7" fmla="*/ 0 h 721765"/>
              <a:gd name="connsiteX8" fmla="*/ 3911138 w 3911138"/>
              <a:gd name="connsiteY8" fmla="*/ 0 h 721765"/>
              <a:gd name="connsiteX9" fmla="*/ 3911138 w 3911138"/>
              <a:gd name="connsiteY9" fmla="*/ 294719 h 721765"/>
              <a:gd name="connsiteX10" fmla="*/ 3911138 w 3911138"/>
              <a:gd name="connsiteY10" fmla="*/ 601468 h 721765"/>
              <a:gd name="connsiteX11" fmla="*/ 3790841 w 3911138"/>
              <a:gd name="connsiteY11" fmla="*/ 721765 h 721765"/>
              <a:gd name="connsiteX12" fmla="*/ 3173475 w 3911138"/>
              <a:gd name="connsiteY12" fmla="*/ 721765 h 721765"/>
              <a:gd name="connsiteX13" fmla="*/ 2707744 w 3911138"/>
              <a:gd name="connsiteY13" fmla="*/ 721765 h 721765"/>
              <a:gd name="connsiteX14" fmla="*/ 2090378 w 3911138"/>
              <a:gd name="connsiteY14" fmla="*/ 721765 h 721765"/>
              <a:gd name="connsiteX15" fmla="*/ 1473013 w 3911138"/>
              <a:gd name="connsiteY15" fmla="*/ 721765 h 721765"/>
              <a:gd name="connsiteX16" fmla="*/ 931464 w 3911138"/>
              <a:gd name="connsiteY16" fmla="*/ 721765 h 721765"/>
              <a:gd name="connsiteX17" fmla="*/ 465732 w 3911138"/>
              <a:gd name="connsiteY17" fmla="*/ 721765 h 721765"/>
              <a:gd name="connsiteX18" fmla="*/ 0 w 3911138"/>
              <a:gd name="connsiteY18" fmla="*/ 721765 h 721765"/>
              <a:gd name="connsiteX19" fmla="*/ 0 w 3911138"/>
              <a:gd name="connsiteY19" fmla="*/ 721765 h 721765"/>
              <a:gd name="connsiteX20" fmla="*/ 0 w 3911138"/>
              <a:gd name="connsiteY20" fmla="*/ 421031 h 721765"/>
              <a:gd name="connsiteX21" fmla="*/ 0 w 3911138"/>
              <a:gd name="connsiteY21" fmla="*/ 120297 h 721765"/>
              <a:gd name="connsiteX22" fmla="*/ 120297 w 3911138"/>
              <a:gd name="connsiteY22" fmla="*/ 0 h 7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1138" h="721765" fill="none" extrusionOk="0">
                <a:moveTo>
                  <a:pt x="120297" y="0"/>
                </a:moveTo>
                <a:cubicBezTo>
                  <a:pt x="225563" y="-27147"/>
                  <a:pt x="488486" y="55675"/>
                  <a:pt x="623937" y="0"/>
                </a:cubicBezTo>
                <a:cubicBezTo>
                  <a:pt x="759388" y="-55675"/>
                  <a:pt x="863203" y="10042"/>
                  <a:pt x="1089669" y="0"/>
                </a:cubicBezTo>
                <a:cubicBezTo>
                  <a:pt x="1316135" y="-10042"/>
                  <a:pt x="1333758" y="36485"/>
                  <a:pt x="1517493" y="0"/>
                </a:cubicBezTo>
                <a:cubicBezTo>
                  <a:pt x="1701228" y="-36485"/>
                  <a:pt x="1992725" y="15622"/>
                  <a:pt x="2134858" y="0"/>
                </a:cubicBezTo>
                <a:cubicBezTo>
                  <a:pt x="2276991" y="-15622"/>
                  <a:pt x="2482772" y="29694"/>
                  <a:pt x="2600590" y="0"/>
                </a:cubicBezTo>
                <a:cubicBezTo>
                  <a:pt x="2718408" y="-29694"/>
                  <a:pt x="2983038" y="71223"/>
                  <a:pt x="3217956" y="0"/>
                </a:cubicBezTo>
                <a:cubicBezTo>
                  <a:pt x="3452874" y="-71223"/>
                  <a:pt x="3605483" y="22618"/>
                  <a:pt x="3911138" y="0"/>
                </a:cubicBezTo>
                <a:lnTo>
                  <a:pt x="3911138" y="0"/>
                </a:lnTo>
                <a:cubicBezTo>
                  <a:pt x="3911399" y="66444"/>
                  <a:pt x="3906506" y="188999"/>
                  <a:pt x="3911138" y="294719"/>
                </a:cubicBezTo>
                <a:cubicBezTo>
                  <a:pt x="3915770" y="400439"/>
                  <a:pt x="3901441" y="463224"/>
                  <a:pt x="3911138" y="601468"/>
                </a:cubicBezTo>
                <a:cubicBezTo>
                  <a:pt x="3930693" y="671580"/>
                  <a:pt x="3855787" y="729239"/>
                  <a:pt x="3790841" y="721765"/>
                </a:cubicBezTo>
                <a:cubicBezTo>
                  <a:pt x="3551038" y="789770"/>
                  <a:pt x="3430298" y="672922"/>
                  <a:pt x="3173475" y="721765"/>
                </a:cubicBezTo>
                <a:cubicBezTo>
                  <a:pt x="2916652" y="770608"/>
                  <a:pt x="2864648" y="689363"/>
                  <a:pt x="2707744" y="721765"/>
                </a:cubicBezTo>
                <a:cubicBezTo>
                  <a:pt x="2550840" y="754167"/>
                  <a:pt x="2365650" y="711483"/>
                  <a:pt x="2090378" y="721765"/>
                </a:cubicBezTo>
                <a:cubicBezTo>
                  <a:pt x="1815106" y="732047"/>
                  <a:pt x="1718739" y="689813"/>
                  <a:pt x="1473013" y="721765"/>
                </a:cubicBezTo>
                <a:cubicBezTo>
                  <a:pt x="1227288" y="753717"/>
                  <a:pt x="1137375" y="697042"/>
                  <a:pt x="931464" y="721765"/>
                </a:cubicBezTo>
                <a:cubicBezTo>
                  <a:pt x="725553" y="746488"/>
                  <a:pt x="618720" y="668778"/>
                  <a:pt x="465732" y="721765"/>
                </a:cubicBezTo>
                <a:cubicBezTo>
                  <a:pt x="312744" y="774752"/>
                  <a:pt x="154961" y="708185"/>
                  <a:pt x="0" y="721765"/>
                </a:cubicBezTo>
                <a:lnTo>
                  <a:pt x="0" y="721765"/>
                </a:lnTo>
                <a:cubicBezTo>
                  <a:pt x="-1980" y="615799"/>
                  <a:pt x="4399" y="560622"/>
                  <a:pt x="0" y="421031"/>
                </a:cubicBezTo>
                <a:cubicBezTo>
                  <a:pt x="-4399" y="281440"/>
                  <a:pt x="15709" y="265536"/>
                  <a:pt x="0" y="120297"/>
                </a:cubicBezTo>
                <a:cubicBezTo>
                  <a:pt x="4683" y="38705"/>
                  <a:pt x="40239" y="1672"/>
                  <a:pt x="120297" y="0"/>
                </a:cubicBezTo>
                <a:close/>
              </a:path>
              <a:path w="3911138" h="721765" stroke="0" extrusionOk="0">
                <a:moveTo>
                  <a:pt x="120297" y="0"/>
                </a:moveTo>
                <a:cubicBezTo>
                  <a:pt x="328316" y="-39431"/>
                  <a:pt x="447249" y="61845"/>
                  <a:pt x="699754" y="0"/>
                </a:cubicBezTo>
                <a:cubicBezTo>
                  <a:pt x="952259" y="-61845"/>
                  <a:pt x="1021411" y="46605"/>
                  <a:pt x="1165486" y="0"/>
                </a:cubicBezTo>
                <a:cubicBezTo>
                  <a:pt x="1309561" y="-46605"/>
                  <a:pt x="1462406" y="771"/>
                  <a:pt x="1593310" y="0"/>
                </a:cubicBezTo>
                <a:cubicBezTo>
                  <a:pt x="1724214" y="-771"/>
                  <a:pt x="1839171" y="35613"/>
                  <a:pt x="2059041" y="0"/>
                </a:cubicBezTo>
                <a:cubicBezTo>
                  <a:pt x="2278911" y="-35613"/>
                  <a:pt x="2341369" y="53722"/>
                  <a:pt x="2524773" y="0"/>
                </a:cubicBezTo>
                <a:cubicBezTo>
                  <a:pt x="2708177" y="-53722"/>
                  <a:pt x="2894277" y="16286"/>
                  <a:pt x="3028414" y="0"/>
                </a:cubicBezTo>
                <a:cubicBezTo>
                  <a:pt x="3162551" y="-16286"/>
                  <a:pt x="3714910" y="101649"/>
                  <a:pt x="3911138" y="0"/>
                </a:cubicBezTo>
                <a:lnTo>
                  <a:pt x="3911138" y="0"/>
                </a:lnTo>
                <a:cubicBezTo>
                  <a:pt x="3928502" y="114446"/>
                  <a:pt x="3888616" y="190275"/>
                  <a:pt x="3911138" y="300734"/>
                </a:cubicBezTo>
                <a:cubicBezTo>
                  <a:pt x="3933660" y="411193"/>
                  <a:pt x="3878489" y="498600"/>
                  <a:pt x="3911138" y="601468"/>
                </a:cubicBezTo>
                <a:cubicBezTo>
                  <a:pt x="3899124" y="654165"/>
                  <a:pt x="3861502" y="712741"/>
                  <a:pt x="3790841" y="721765"/>
                </a:cubicBezTo>
                <a:cubicBezTo>
                  <a:pt x="3611484" y="754200"/>
                  <a:pt x="3389722" y="657143"/>
                  <a:pt x="3249292" y="721765"/>
                </a:cubicBezTo>
                <a:cubicBezTo>
                  <a:pt x="3108862" y="786387"/>
                  <a:pt x="2936544" y="684876"/>
                  <a:pt x="2707744" y="721765"/>
                </a:cubicBezTo>
                <a:cubicBezTo>
                  <a:pt x="2478944" y="758654"/>
                  <a:pt x="2410007" y="716033"/>
                  <a:pt x="2166195" y="721765"/>
                </a:cubicBezTo>
                <a:cubicBezTo>
                  <a:pt x="1922383" y="727497"/>
                  <a:pt x="1674928" y="699988"/>
                  <a:pt x="1548829" y="721765"/>
                </a:cubicBezTo>
                <a:cubicBezTo>
                  <a:pt x="1422730" y="743542"/>
                  <a:pt x="1129002" y="709532"/>
                  <a:pt x="931464" y="721765"/>
                </a:cubicBezTo>
                <a:cubicBezTo>
                  <a:pt x="733927" y="733998"/>
                  <a:pt x="298686" y="693575"/>
                  <a:pt x="0" y="721765"/>
                </a:cubicBezTo>
                <a:lnTo>
                  <a:pt x="0" y="721765"/>
                </a:lnTo>
                <a:cubicBezTo>
                  <a:pt x="-21513" y="619030"/>
                  <a:pt x="2700" y="540351"/>
                  <a:pt x="0" y="421031"/>
                </a:cubicBezTo>
                <a:cubicBezTo>
                  <a:pt x="-2700" y="301711"/>
                  <a:pt x="24389" y="190828"/>
                  <a:pt x="0" y="120297"/>
                </a:cubicBezTo>
                <a:cubicBezTo>
                  <a:pt x="-10969" y="52522"/>
                  <a:pt x="54604" y="-4700"/>
                  <a:pt x="120297" y="0"/>
                </a:cubicBezTo>
                <a:close/>
              </a:path>
            </a:pathLst>
          </a:custGeom>
          <a:solidFill>
            <a:schemeClr val="tx1"/>
          </a:solidFill>
          <a:ln>
            <a:extLst>
              <a:ext uri="{C807C97D-BFC1-408E-A445-0C87EB9F89A2}">
                <ask:lineSketchStyleProps xmlns:ask="http://schemas.microsoft.com/office/drawing/2018/sketchyshapes" sd="190119927">
                  <a:prstGeom prst="round2DiagRect">
                    <a:avLst/>
                  </a:prstGeom>
                  <ask:type>
                    <ask:lineSketchScribble/>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1600" dirty="0">
                <a:ln/>
                <a:solidFill>
                  <a:srgbClr val="00B050"/>
                </a:solidFill>
              </a:rPr>
              <a:t>متى ظهر أول مؤشر للأسهم؟</a:t>
            </a:r>
            <a:endParaRPr lang="en-US" sz="1600" dirty="0">
              <a:ln/>
              <a:solidFill>
                <a:srgbClr val="00B050"/>
              </a:solidFill>
            </a:endParaRPr>
          </a:p>
        </p:txBody>
      </p:sp>
      <p:sp>
        <p:nvSpPr>
          <p:cNvPr id="13" name="Rectangle: Rounded Corners 12">
            <a:extLst>
              <a:ext uri="{FF2B5EF4-FFF2-40B4-BE49-F238E27FC236}">
                <a16:creationId xmlns:a16="http://schemas.microsoft.com/office/drawing/2014/main" id="{EE0F4F30-8ADC-4996-EADD-2CD86C035804}"/>
              </a:ext>
            </a:extLst>
          </p:cNvPr>
          <p:cNvSpPr/>
          <p:nvPr/>
        </p:nvSpPr>
        <p:spPr>
          <a:xfrm>
            <a:off x="914400" y="3858931"/>
            <a:ext cx="9700953" cy="1510886"/>
          </a:xfrm>
          <a:custGeom>
            <a:avLst/>
            <a:gdLst>
              <a:gd name="connsiteX0" fmla="*/ 0 w 9700953"/>
              <a:gd name="connsiteY0" fmla="*/ 251819 h 1510886"/>
              <a:gd name="connsiteX1" fmla="*/ 251819 w 9700953"/>
              <a:gd name="connsiteY1" fmla="*/ 0 h 1510886"/>
              <a:gd name="connsiteX2" fmla="*/ 9449134 w 9700953"/>
              <a:gd name="connsiteY2" fmla="*/ 0 h 1510886"/>
              <a:gd name="connsiteX3" fmla="*/ 9700953 w 9700953"/>
              <a:gd name="connsiteY3" fmla="*/ 251819 h 1510886"/>
              <a:gd name="connsiteX4" fmla="*/ 9700953 w 9700953"/>
              <a:gd name="connsiteY4" fmla="*/ 1259067 h 1510886"/>
              <a:gd name="connsiteX5" fmla="*/ 9449134 w 9700953"/>
              <a:gd name="connsiteY5" fmla="*/ 1510886 h 1510886"/>
              <a:gd name="connsiteX6" fmla="*/ 251819 w 9700953"/>
              <a:gd name="connsiteY6" fmla="*/ 1510886 h 1510886"/>
              <a:gd name="connsiteX7" fmla="*/ 0 w 9700953"/>
              <a:gd name="connsiteY7" fmla="*/ 1259067 h 1510886"/>
              <a:gd name="connsiteX8" fmla="*/ 0 w 9700953"/>
              <a:gd name="connsiteY8" fmla="*/ 251819 h 15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1510886" fill="none" extrusionOk="0">
                <a:moveTo>
                  <a:pt x="0" y="251819"/>
                </a:moveTo>
                <a:cubicBezTo>
                  <a:pt x="-11502" y="106300"/>
                  <a:pt x="118248" y="4629"/>
                  <a:pt x="251819" y="0"/>
                </a:cubicBezTo>
                <a:cubicBezTo>
                  <a:pt x="3876093" y="-158339"/>
                  <a:pt x="6545854" y="78065"/>
                  <a:pt x="9449134" y="0"/>
                </a:cubicBezTo>
                <a:cubicBezTo>
                  <a:pt x="9592231" y="-366"/>
                  <a:pt x="9679812" y="117032"/>
                  <a:pt x="9700953" y="251819"/>
                </a:cubicBezTo>
                <a:cubicBezTo>
                  <a:pt x="9734479" y="685669"/>
                  <a:pt x="9648211" y="778620"/>
                  <a:pt x="9700953" y="1259067"/>
                </a:cubicBezTo>
                <a:cubicBezTo>
                  <a:pt x="9701120" y="1372696"/>
                  <a:pt x="9602177" y="1529742"/>
                  <a:pt x="9449134" y="1510886"/>
                </a:cubicBezTo>
                <a:cubicBezTo>
                  <a:pt x="7433668" y="1416637"/>
                  <a:pt x="2785517" y="1637473"/>
                  <a:pt x="251819" y="1510886"/>
                </a:cubicBezTo>
                <a:cubicBezTo>
                  <a:pt x="114900" y="1510928"/>
                  <a:pt x="10784" y="1404948"/>
                  <a:pt x="0" y="1259067"/>
                </a:cubicBezTo>
                <a:cubicBezTo>
                  <a:pt x="-43850" y="843799"/>
                  <a:pt x="-66606" y="739218"/>
                  <a:pt x="0" y="251819"/>
                </a:cubicBezTo>
                <a:close/>
              </a:path>
              <a:path w="9700953" h="1510886" stroke="0" extrusionOk="0">
                <a:moveTo>
                  <a:pt x="0" y="251819"/>
                </a:moveTo>
                <a:cubicBezTo>
                  <a:pt x="-3108" y="115662"/>
                  <a:pt x="116640" y="-2396"/>
                  <a:pt x="251819" y="0"/>
                </a:cubicBezTo>
                <a:cubicBezTo>
                  <a:pt x="3020240" y="114556"/>
                  <a:pt x="5937084" y="-105465"/>
                  <a:pt x="9449134" y="0"/>
                </a:cubicBezTo>
                <a:cubicBezTo>
                  <a:pt x="9592556" y="23577"/>
                  <a:pt x="9697171" y="97227"/>
                  <a:pt x="9700953" y="251819"/>
                </a:cubicBezTo>
                <a:cubicBezTo>
                  <a:pt x="9631288" y="448079"/>
                  <a:pt x="9641271" y="928207"/>
                  <a:pt x="9700953" y="1259067"/>
                </a:cubicBezTo>
                <a:cubicBezTo>
                  <a:pt x="9689429" y="1393324"/>
                  <a:pt x="9597919" y="1501615"/>
                  <a:pt x="9449134" y="1510886"/>
                </a:cubicBezTo>
                <a:cubicBezTo>
                  <a:pt x="6381185" y="1489950"/>
                  <a:pt x="3199452" y="1626757"/>
                  <a:pt x="251819" y="1510886"/>
                </a:cubicBezTo>
                <a:cubicBezTo>
                  <a:pt x="100877" y="1510064"/>
                  <a:pt x="2194" y="1396599"/>
                  <a:pt x="0" y="1259067"/>
                </a:cubicBezTo>
                <a:cubicBezTo>
                  <a:pt x="82831" y="990795"/>
                  <a:pt x="-28280" y="640393"/>
                  <a:pt x="0" y="251819"/>
                </a:cubicBezTo>
                <a:close/>
              </a:path>
            </a:pathLst>
          </a:custGeom>
          <a:solidFill>
            <a:srgbClr val="7030A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كانت هذه الطريقة البدائية لحساب المؤشر مريحة للغاية في وقت لم تكن فيه الآلات الحاسبة أو أجهزة الكمبيوتر.</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Tree>
    <p:extLst>
      <p:ext uri="{BB962C8B-B14F-4D97-AF65-F5344CB8AC3E}">
        <p14:creationId xmlns:p14="http://schemas.microsoft.com/office/powerpoint/2010/main" val="290890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2</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أفضل 10 مؤشرات عالمية رئيسية في عام 2023</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1" name="Rectangle: Rounded Corners 10">
            <a:extLst>
              <a:ext uri="{FF2B5EF4-FFF2-40B4-BE49-F238E27FC236}">
                <a16:creationId xmlns:a16="http://schemas.microsoft.com/office/drawing/2014/main" id="{BBC72F59-FE30-AB57-8F9A-30927FB6F1D6}"/>
              </a:ext>
            </a:extLst>
          </p:cNvPr>
          <p:cNvSpPr/>
          <p:nvPr/>
        </p:nvSpPr>
        <p:spPr>
          <a:xfrm>
            <a:off x="960120" y="2167884"/>
            <a:ext cx="9700953" cy="1323461"/>
          </a:xfrm>
          <a:custGeom>
            <a:avLst/>
            <a:gdLst>
              <a:gd name="connsiteX0" fmla="*/ 0 w 9700953"/>
              <a:gd name="connsiteY0" fmla="*/ 220581 h 1323461"/>
              <a:gd name="connsiteX1" fmla="*/ 220581 w 9700953"/>
              <a:gd name="connsiteY1" fmla="*/ 0 h 1323461"/>
              <a:gd name="connsiteX2" fmla="*/ 9480372 w 9700953"/>
              <a:gd name="connsiteY2" fmla="*/ 0 h 1323461"/>
              <a:gd name="connsiteX3" fmla="*/ 9700953 w 9700953"/>
              <a:gd name="connsiteY3" fmla="*/ 220581 h 1323461"/>
              <a:gd name="connsiteX4" fmla="*/ 9700953 w 9700953"/>
              <a:gd name="connsiteY4" fmla="*/ 1102880 h 1323461"/>
              <a:gd name="connsiteX5" fmla="*/ 9480372 w 9700953"/>
              <a:gd name="connsiteY5" fmla="*/ 1323461 h 1323461"/>
              <a:gd name="connsiteX6" fmla="*/ 220581 w 9700953"/>
              <a:gd name="connsiteY6" fmla="*/ 1323461 h 1323461"/>
              <a:gd name="connsiteX7" fmla="*/ 0 w 9700953"/>
              <a:gd name="connsiteY7" fmla="*/ 1102880 h 1323461"/>
              <a:gd name="connsiteX8" fmla="*/ 0 w 9700953"/>
              <a:gd name="connsiteY8" fmla="*/ 220581 h 13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1323461" fill="none" extrusionOk="0">
                <a:moveTo>
                  <a:pt x="0" y="220581"/>
                </a:moveTo>
                <a:cubicBezTo>
                  <a:pt x="-11934" y="92072"/>
                  <a:pt x="115471" y="14053"/>
                  <a:pt x="220581" y="0"/>
                </a:cubicBezTo>
                <a:cubicBezTo>
                  <a:pt x="1782237" y="-158339"/>
                  <a:pt x="6042408" y="78065"/>
                  <a:pt x="9480372" y="0"/>
                </a:cubicBezTo>
                <a:cubicBezTo>
                  <a:pt x="9614617" y="-1131"/>
                  <a:pt x="9678494" y="103314"/>
                  <a:pt x="9700953" y="220581"/>
                </a:cubicBezTo>
                <a:cubicBezTo>
                  <a:pt x="9654690" y="432535"/>
                  <a:pt x="9653339" y="922175"/>
                  <a:pt x="9700953" y="1102880"/>
                </a:cubicBezTo>
                <a:cubicBezTo>
                  <a:pt x="9701084" y="1204737"/>
                  <a:pt x="9611735" y="1336340"/>
                  <a:pt x="9480372" y="1323461"/>
                </a:cubicBezTo>
                <a:cubicBezTo>
                  <a:pt x="7962103" y="1229212"/>
                  <a:pt x="3178324" y="1450048"/>
                  <a:pt x="220581" y="1323461"/>
                </a:cubicBezTo>
                <a:cubicBezTo>
                  <a:pt x="114168" y="1323759"/>
                  <a:pt x="7649" y="1229531"/>
                  <a:pt x="0" y="1102880"/>
                </a:cubicBezTo>
                <a:cubicBezTo>
                  <a:pt x="-15585" y="729565"/>
                  <a:pt x="-17509" y="527585"/>
                  <a:pt x="0" y="220581"/>
                </a:cubicBezTo>
                <a:close/>
              </a:path>
              <a:path w="9700953" h="1323461" stroke="0" extrusionOk="0">
                <a:moveTo>
                  <a:pt x="0" y="220581"/>
                </a:moveTo>
                <a:cubicBezTo>
                  <a:pt x="-5939" y="104336"/>
                  <a:pt x="103240" y="-2757"/>
                  <a:pt x="220581" y="0"/>
                </a:cubicBezTo>
                <a:cubicBezTo>
                  <a:pt x="1481511" y="114556"/>
                  <a:pt x="6752791" y="-105465"/>
                  <a:pt x="9480372" y="0"/>
                </a:cubicBezTo>
                <a:cubicBezTo>
                  <a:pt x="9604397" y="11944"/>
                  <a:pt x="9695383" y="75907"/>
                  <a:pt x="9700953" y="220581"/>
                </a:cubicBezTo>
                <a:cubicBezTo>
                  <a:pt x="9669198" y="399983"/>
                  <a:pt x="9691542" y="996856"/>
                  <a:pt x="9700953" y="1102880"/>
                </a:cubicBezTo>
                <a:cubicBezTo>
                  <a:pt x="9688401" y="1219455"/>
                  <a:pt x="9612356" y="1313759"/>
                  <a:pt x="9480372" y="1323461"/>
                </a:cubicBezTo>
                <a:cubicBezTo>
                  <a:pt x="8259102" y="1302525"/>
                  <a:pt x="2192797" y="1439332"/>
                  <a:pt x="220581" y="1323461"/>
                </a:cubicBezTo>
                <a:cubicBezTo>
                  <a:pt x="87396" y="1322674"/>
                  <a:pt x="13606" y="1215130"/>
                  <a:pt x="0" y="1102880"/>
                </a:cubicBezTo>
                <a:cubicBezTo>
                  <a:pt x="-25426" y="666236"/>
                  <a:pt x="-35538" y="386837"/>
                  <a:pt x="0" y="220581"/>
                </a:cubicBezTo>
                <a:close/>
              </a:path>
            </a:pathLst>
          </a:custGeom>
          <a:solidFill>
            <a:srgbClr val="00B05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مؤشر الأسهم هو مؤشر على حالة وديناميكيات سوق الأوراق المالية. من خلال مقارنة القيمة الحالية للمؤشر بالبيانات السابقة ، من الممكن تقييم سلوك السوق ورد فعله على بعض التغييرات في وضع الاقتصاد الكلي وأحداث الشركات المختلفة (عمليات اندماج الشركات والاستحواذ وتقسيم الأسهم)</a:t>
            </a:r>
            <a:endParaRPr lang="ar-EG"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
        <p:nvSpPr>
          <p:cNvPr id="20" name="Rectangle: Diagonal Corners Rounded 19">
            <a:extLst>
              <a:ext uri="{FF2B5EF4-FFF2-40B4-BE49-F238E27FC236}">
                <a16:creationId xmlns:a16="http://schemas.microsoft.com/office/drawing/2014/main" id="{6659DE8D-4973-A00B-029A-D6154E967570}"/>
              </a:ext>
            </a:extLst>
          </p:cNvPr>
          <p:cNvSpPr/>
          <p:nvPr/>
        </p:nvSpPr>
        <p:spPr>
          <a:xfrm>
            <a:off x="3707728" y="1078533"/>
            <a:ext cx="3911138" cy="721765"/>
          </a:xfrm>
          <a:custGeom>
            <a:avLst/>
            <a:gdLst>
              <a:gd name="connsiteX0" fmla="*/ 120297 w 3911138"/>
              <a:gd name="connsiteY0" fmla="*/ 0 h 721765"/>
              <a:gd name="connsiteX1" fmla="*/ 623937 w 3911138"/>
              <a:gd name="connsiteY1" fmla="*/ 0 h 721765"/>
              <a:gd name="connsiteX2" fmla="*/ 1089669 w 3911138"/>
              <a:gd name="connsiteY2" fmla="*/ 0 h 721765"/>
              <a:gd name="connsiteX3" fmla="*/ 1517493 w 3911138"/>
              <a:gd name="connsiteY3" fmla="*/ 0 h 721765"/>
              <a:gd name="connsiteX4" fmla="*/ 2134858 w 3911138"/>
              <a:gd name="connsiteY4" fmla="*/ 0 h 721765"/>
              <a:gd name="connsiteX5" fmla="*/ 2600590 w 3911138"/>
              <a:gd name="connsiteY5" fmla="*/ 0 h 721765"/>
              <a:gd name="connsiteX6" fmla="*/ 3217956 w 3911138"/>
              <a:gd name="connsiteY6" fmla="*/ 0 h 721765"/>
              <a:gd name="connsiteX7" fmla="*/ 3911138 w 3911138"/>
              <a:gd name="connsiteY7" fmla="*/ 0 h 721765"/>
              <a:gd name="connsiteX8" fmla="*/ 3911138 w 3911138"/>
              <a:gd name="connsiteY8" fmla="*/ 0 h 721765"/>
              <a:gd name="connsiteX9" fmla="*/ 3911138 w 3911138"/>
              <a:gd name="connsiteY9" fmla="*/ 294719 h 721765"/>
              <a:gd name="connsiteX10" fmla="*/ 3911138 w 3911138"/>
              <a:gd name="connsiteY10" fmla="*/ 601468 h 721765"/>
              <a:gd name="connsiteX11" fmla="*/ 3790841 w 3911138"/>
              <a:gd name="connsiteY11" fmla="*/ 721765 h 721765"/>
              <a:gd name="connsiteX12" fmla="*/ 3173475 w 3911138"/>
              <a:gd name="connsiteY12" fmla="*/ 721765 h 721765"/>
              <a:gd name="connsiteX13" fmla="*/ 2707744 w 3911138"/>
              <a:gd name="connsiteY13" fmla="*/ 721765 h 721765"/>
              <a:gd name="connsiteX14" fmla="*/ 2090378 w 3911138"/>
              <a:gd name="connsiteY14" fmla="*/ 721765 h 721765"/>
              <a:gd name="connsiteX15" fmla="*/ 1473013 w 3911138"/>
              <a:gd name="connsiteY15" fmla="*/ 721765 h 721765"/>
              <a:gd name="connsiteX16" fmla="*/ 931464 w 3911138"/>
              <a:gd name="connsiteY16" fmla="*/ 721765 h 721765"/>
              <a:gd name="connsiteX17" fmla="*/ 465732 w 3911138"/>
              <a:gd name="connsiteY17" fmla="*/ 721765 h 721765"/>
              <a:gd name="connsiteX18" fmla="*/ 0 w 3911138"/>
              <a:gd name="connsiteY18" fmla="*/ 721765 h 721765"/>
              <a:gd name="connsiteX19" fmla="*/ 0 w 3911138"/>
              <a:gd name="connsiteY19" fmla="*/ 721765 h 721765"/>
              <a:gd name="connsiteX20" fmla="*/ 0 w 3911138"/>
              <a:gd name="connsiteY20" fmla="*/ 421031 h 721765"/>
              <a:gd name="connsiteX21" fmla="*/ 0 w 3911138"/>
              <a:gd name="connsiteY21" fmla="*/ 120297 h 721765"/>
              <a:gd name="connsiteX22" fmla="*/ 120297 w 3911138"/>
              <a:gd name="connsiteY22" fmla="*/ 0 h 7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1138" h="721765" fill="none" extrusionOk="0">
                <a:moveTo>
                  <a:pt x="120297" y="0"/>
                </a:moveTo>
                <a:cubicBezTo>
                  <a:pt x="225563" y="-27147"/>
                  <a:pt x="488486" y="55675"/>
                  <a:pt x="623937" y="0"/>
                </a:cubicBezTo>
                <a:cubicBezTo>
                  <a:pt x="759388" y="-55675"/>
                  <a:pt x="863203" y="10042"/>
                  <a:pt x="1089669" y="0"/>
                </a:cubicBezTo>
                <a:cubicBezTo>
                  <a:pt x="1316135" y="-10042"/>
                  <a:pt x="1333758" y="36485"/>
                  <a:pt x="1517493" y="0"/>
                </a:cubicBezTo>
                <a:cubicBezTo>
                  <a:pt x="1701228" y="-36485"/>
                  <a:pt x="1992725" y="15622"/>
                  <a:pt x="2134858" y="0"/>
                </a:cubicBezTo>
                <a:cubicBezTo>
                  <a:pt x="2276991" y="-15622"/>
                  <a:pt x="2482772" y="29694"/>
                  <a:pt x="2600590" y="0"/>
                </a:cubicBezTo>
                <a:cubicBezTo>
                  <a:pt x="2718408" y="-29694"/>
                  <a:pt x="2983038" y="71223"/>
                  <a:pt x="3217956" y="0"/>
                </a:cubicBezTo>
                <a:cubicBezTo>
                  <a:pt x="3452874" y="-71223"/>
                  <a:pt x="3605483" y="22618"/>
                  <a:pt x="3911138" y="0"/>
                </a:cubicBezTo>
                <a:lnTo>
                  <a:pt x="3911138" y="0"/>
                </a:lnTo>
                <a:cubicBezTo>
                  <a:pt x="3911399" y="66444"/>
                  <a:pt x="3906506" y="188999"/>
                  <a:pt x="3911138" y="294719"/>
                </a:cubicBezTo>
                <a:cubicBezTo>
                  <a:pt x="3915770" y="400439"/>
                  <a:pt x="3901441" y="463224"/>
                  <a:pt x="3911138" y="601468"/>
                </a:cubicBezTo>
                <a:cubicBezTo>
                  <a:pt x="3930693" y="671580"/>
                  <a:pt x="3855787" y="729239"/>
                  <a:pt x="3790841" y="721765"/>
                </a:cubicBezTo>
                <a:cubicBezTo>
                  <a:pt x="3551038" y="789770"/>
                  <a:pt x="3430298" y="672922"/>
                  <a:pt x="3173475" y="721765"/>
                </a:cubicBezTo>
                <a:cubicBezTo>
                  <a:pt x="2916652" y="770608"/>
                  <a:pt x="2864648" y="689363"/>
                  <a:pt x="2707744" y="721765"/>
                </a:cubicBezTo>
                <a:cubicBezTo>
                  <a:pt x="2550840" y="754167"/>
                  <a:pt x="2365650" y="711483"/>
                  <a:pt x="2090378" y="721765"/>
                </a:cubicBezTo>
                <a:cubicBezTo>
                  <a:pt x="1815106" y="732047"/>
                  <a:pt x="1718739" y="689813"/>
                  <a:pt x="1473013" y="721765"/>
                </a:cubicBezTo>
                <a:cubicBezTo>
                  <a:pt x="1227288" y="753717"/>
                  <a:pt x="1137375" y="697042"/>
                  <a:pt x="931464" y="721765"/>
                </a:cubicBezTo>
                <a:cubicBezTo>
                  <a:pt x="725553" y="746488"/>
                  <a:pt x="618720" y="668778"/>
                  <a:pt x="465732" y="721765"/>
                </a:cubicBezTo>
                <a:cubicBezTo>
                  <a:pt x="312744" y="774752"/>
                  <a:pt x="154961" y="708185"/>
                  <a:pt x="0" y="721765"/>
                </a:cubicBezTo>
                <a:lnTo>
                  <a:pt x="0" y="721765"/>
                </a:lnTo>
                <a:cubicBezTo>
                  <a:pt x="-1980" y="615799"/>
                  <a:pt x="4399" y="560622"/>
                  <a:pt x="0" y="421031"/>
                </a:cubicBezTo>
                <a:cubicBezTo>
                  <a:pt x="-4399" y="281440"/>
                  <a:pt x="15709" y="265536"/>
                  <a:pt x="0" y="120297"/>
                </a:cubicBezTo>
                <a:cubicBezTo>
                  <a:pt x="4683" y="38705"/>
                  <a:pt x="40239" y="1672"/>
                  <a:pt x="120297" y="0"/>
                </a:cubicBezTo>
                <a:close/>
              </a:path>
              <a:path w="3911138" h="721765" stroke="0" extrusionOk="0">
                <a:moveTo>
                  <a:pt x="120297" y="0"/>
                </a:moveTo>
                <a:cubicBezTo>
                  <a:pt x="328316" y="-39431"/>
                  <a:pt x="447249" y="61845"/>
                  <a:pt x="699754" y="0"/>
                </a:cubicBezTo>
                <a:cubicBezTo>
                  <a:pt x="952259" y="-61845"/>
                  <a:pt x="1021411" y="46605"/>
                  <a:pt x="1165486" y="0"/>
                </a:cubicBezTo>
                <a:cubicBezTo>
                  <a:pt x="1309561" y="-46605"/>
                  <a:pt x="1462406" y="771"/>
                  <a:pt x="1593310" y="0"/>
                </a:cubicBezTo>
                <a:cubicBezTo>
                  <a:pt x="1724214" y="-771"/>
                  <a:pt x="1839171" y="35613"/>
                  <a:pt x="2059041" y="0"/>
                </a:cubicBezTo>
                <a:cubicBezTo>
                  <a:pt x="2278911" y="-35613"/>
                  <a:pt x="2341369" y="53722"/>
                  <a:pt x="2524773" y="0"/>
                </a:cubicBezTo>
                <a:cubicBezTo>
                  <a:pt x="2708177" y="-53722"/>
                  <a:pt x="2894277" y="16286"/>
                  <a:pt x="3028414" y="0"/>
                </a:cubicBezTo>
                <a:cubicBezTo>
                  <a:pt x="3162551" y="-16286"/>
                  <a:pt x="3714910" y="101649"/>
                  <a:pt x="3911138" y="0"/>
                </a:cubicBezTo>
                <a:lnTo>
                  <a:pt x="3911138" y="0"/>
                </a:lnTo>
                <a:cubicBezTo>
                  <a:pt x="3928502" y="114446"/>
                  <a:pt x="3888616" y="190275"/>
                  <a:pt x="3911138" y="300734"/>
                </a:cubicBezTo>
                <a:cubicBezTo>
                  <a:pt x="3933660" y="411193"/>
                  <a:pt x="3878489" y="498600"/>
                  <a:pt x="3911138" y="601468"/>
                </a:cubicBezTo>
                <a:cubicBezTo>
                  <a:pt x="3899124" y="654165"/>
                  <a:pt x="3861502" y="712741"/>
                  <a:pt x="3790841" y="721765"/>
                </a:cubicBezTo>
                <a:cubicBezTo>
                  <a:pt x="3611484" y="754200"/>
                  <a:pt x="3389722" y="657143"/>
                  <a:pt x="3249292" y="721765"/>
                </a:cubicBezTo>
                <a:cubicBezTo>
                  <a:pt x="3108862" y="786387"/>
                  <a:pt x="2936544" y="684876"/>
                  <a:pt x="2707744" y="721765"/>
                </a:cubicBezTo>
                <a:cubicBezTo>
                  <a:pt x="2478944" y="758654"/>
                  <a:pt x="2410007" y="716033"/>
                  <a:pt x="2166195" y="721765"/>
                </a:cubicBezTo>
                <a:cubicBezTo>
                  <a:pt x="1922383" y="727497"/>
                  <a:pt x="1674928" y="699988"/>
                  <a:pt x="1548829" y="721765"/>
                </a:cubicBezTo>
                <a:cubicBezTo>
                  <a:pt x="1422730" y="743542"/>
                  <a:pt x="1129002" y="709532"/>
                  <a:pt x="931464" y="721765"/>
                </a:cubicBezTo>
                <a:cubicBezTo>
                  <a:pt x="733927" y="733998"/>
                  <a:pt x="298686" y="693575"/>
                  <a:pt x="0" y="721765"/>
                </a:cubicBezTo>
                <a:lnTo>
                  <a:pt x="0" y="721765"/>
                </a:lnTo>
                <a:cubicBezTo>
                  <a:pt x="-21513" y="619030"/>
                  <a:pt x="2700" y="540351"/>
                  <a:pt x="0" y="421031"/>
                </a:cubicBezTo>
                <a:cubicBezTo>
                  <a:pt x="-2700" y="301711"/>
                  <a:pt x="24389" y="190828"/>
                  <a:pt x="0" y="120297"/>
                </a:cubicBezTo>
                <a:cubicBezTo>
                  <a:pt x="-10969" y="52522"/>
                  <a:pt x="54604" y="-4700"/>
                  <a:pt x="120297" y="0"/>
                </a:cubicBezTo>
                <a:close/>
              </a:path>
            </a:pathLst>
          </a:custGeom>
          <a:solidFill>
            <a:schemeClr val="tx1">
              <a:lumMod val="95000"/>
            </a:schemeClr>
          </a:solidFill>
          <a:ln>
            <a:extLst>
              <a:ext uri="{C807C97D-BFC1-408E-A445-0C87EB9F89A2}">
                <ask:lineSketchStyleProps xmlns:ask="http://schemas.microsoft.com/office/drawing/2018/sketchyshapes" sd="190119927">
                  <a:prstGeom prst="round2DiagRect">
                    <a:avLst/>
                  </a:prstGeom>
                  <ask:type>
                    <ask:lineSketchScribble/>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1600" dirty="0">
                <a:ln/>
                <a:solidFill>
                  <a:srgbClr val="00B050"/>
                </a:solidFill>
              </a:rPr>
              <a:t>ماذا يظهر مؤشر سوق الأسهم؟</a:t>
            </a:r>
            <a:endParaRPr lang="en-US" sz="1600" dirty="0">
              <a:ln/>
              <a:solidFill>
                <a:srgbClr val="00B050"/>
              </a:solidFill>
            </a:endParaRPr>
          </a:p>
        </p:txBody>
      </p:sp>
      <p:sp>
        <p:nvSpPr>
          <p:cNvPr id="13" name="Rectangle: Rounded Corners 12">
            <a:extLst>
              <a:ext uri="{FF2B5EF4-FFF2-40B4-BE49-F238E27FC236}">
                <a16:creationId xmlns:a16="http://schemas.microsoft.com/office/drawing/2014/main" id="{EE0F4F30-8ADC-4996-EADD-2CD86C035804}"/>
              </a:ext>
            </a:extLst>
          </p:cNvPr>
          <p:cNvSpPr/>
          <p:nvPr/>
        </p:nvSpPr>
        <p:spPr>
          <a:xfrm>
            <a:off x="906087" y="3705642"/>
            <a:ext cx="9700953" cy="958849"/>
          </a:xfrm>
          <a:custGeom>
            <a:avLst/>
            <a:gdLst>
              <a:gd name="connsiteX0" fmla="*/ 0 w 9700953"/>
              <a:gd name="connsiteY0" fmla="*/ 159811 h 958849"/>
              <a:gd name="connsiteX1" fmla="*/ 159811 w 9700953"/>
              <a:gd name="connsiteY1" fmla="*/ 0 h 958849"/>
              <a:gd name="connsiteX2" fmla="*/ 9541142 w 9700953"/>
              <a:gd name="connsiteY2" fmla="*/ 0 h 958849"/>
              <a:gd name="connsiteX3" fmla="*/ 9700953 w 9700953"/>
              <a:gd name="connsiteY3" fmla="*/ 159811 h 958849"/>
              <a:gd name="connsiteX4" fmla="*/ 9700953 w 9700953"/>
              <a:gd name="connsiteY4" fmla="*/ 799038 h 958849"/>
              <a:gd name="connsiteX5" fmla="*/ 9541142 w 9700953"/>
              <a:gd name="connsiteY5" fmla="*/ 958849 h 958849"/>
              <a:gd name="connsiteX6" fmla="*/ 159811 w 9700953"/>
              <a:gd name="connsiteY6" fmla="*/ 958849 h 958849"/>
              <a:gd name="connsiteX7" fmla="*/ 0 w 9700953"/>
              <a:gd name="connsiteY7" fmla="*/ 799038 h 958849"/>
              <a:gd name="connsiteX8" fmla="*/ 0 w 9700953"/>
              <a:gd name="connsiteY8" fmla="*/ 159811 h 95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958849" fill="none" extrusionOk="0">
                <a:moveTo>
                  <a:pt x="0" y="159811"/>
                </a:moveTo>
                <a:cubicBezTo>
                  <a:pt x="-8926" y="66550"/>
                  <a:pt x="72974" y="1197"/>
                  <a:pt x="159811" y="0"/>
                </a:cubicBezTo>
                <a:cubicBezTo>
                  <a:pt x="1809541" y="-158339"/>
                  <a:pt x="6455531" y="78065"/>
                  <a:pt x="9541142" y="0"/>
                </a:cubicBezTo>
                <a:cubicBezTo>
                  <a:pt x="9635869" y="-589"/>
                  <a:pt x="9695913" y="72573"/>
                  <a:pt x="9700953" y="159811"/>
                </a:cubicBezTo>
                <a:cubicBezTo>
                  <a:pt x="9749488" y="245097"/>
                  <a:pt x="9667741" y="672731"/>
                  <a:pt x="9700953" y="799038"/>
                </a:cubicBezTo>
                <a:cubicBezTo>
                  <a:pt x="9701009" y="878792"/>
                  <a:pt x="9636813" y="968853"/>
                  <a:pt x="9541142" y="958849"/>
                </a:cubicBezTo>
                <a:cubicBezTo>
                  <a:pt x="7597596" y="864600"/>
                  <a:pt x="1853707" y="1085436"/>
                  <a:pt x="159811" y="958849"/>
                </a:cubicBezTo>
                <a:cubicBezTo>
                  <a:pt x="79621" y="959005"/>
                  <a:pt x="4628" y="890219"/>
                  <a:pt x="0" y="799038"/>
                </a:cubicBezTo>
                <a:cubicBezTo>
                  <a:pt x="-43542" y="485083"/>
                  <a:pt x="42168" y="232708"/>
                  <a:pt x="0" y="159811"/>
                </a:cubicBezTo>
                <a:close/>
              </a:path>
              <a:path w="9700953" h="958849" stroke="0" extrusionOk="0">
                <a:moveTo>
                  <a:pt x="0" y="159811"/>
                </a:moveTo>
                <a:cubicBezTo>
                  <a:pt x="-1233" y="72708"/>
                  <a:pt x="74769" y="-1979"/>
                  <a:pt x="159811" y="0"/>
                </a:cubicBezTo>
                <a:cubicBezTo>
                  <a:pt x="2936882" y="114556"/>
                  <a:pt x="5631514" y="-105465"/>
                  <a:pt x="9541142" y="0"/>
                </a:cubicBezTo>
                <a:cubicBezTo>
                  <a:pt x="9631360" y="10617"/>
                  <a:pt x="9697283" y="56495"/>
                  <a:pt x="9700953" y="159811"/>
                </a:cubicBezTo>
                <a:cubicBezTo>
                  <a:pt x="9734664" y="378203"/>
                  <a:pt x="9711329" y="718866"/>
                  <a:pt x="9700953" y="799038"/>
                </a:cubicBezTo>
                <a:cubicBezTo>
                  <a:pt x="9686041" y="881064"/>
                  <a:pt x="9636141" y="952415"/>
                  <a:pt x="9541142" y="958849"/>
                </a:cubicBezTo>
                <a:cubicBezTo>
                  <a:pt x="6767325" y="937913"/>
                  <a:pt x="1898217" y="1074720"/>
                  <a:pt x="159811" y="958849"/>
                </a:cubicBezTo>
                <a:cubicBezTo>
                  <a:pt x="67913" y="958597"/>
                  <a:pt x="10818" y="879687"/>
                  <a:pt x="0" y="799038"/>
                </a:cubicBezTo>
                <a:cubicBezTo>
                  <a:pt x="-25428" y="493908"/>
                  <a:pt x="-39718" y="256148"/>
                  <a:pt x="0" y="159811"/>
                </a:cubicBezTo>
                <a:close/>
              </a:path>
            </a:pathLst>
          </a:custGeom>
          <a:solidFill>
            <a:srgbClr val="7030A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اعتمادا على الأوراق المالية التي تشكل الجزء الأكبر من المؤشر ، يمكن أن تميز السوق ككل ، أو سوق فئة معينة من الأوراق المالية (سندات الشركات ، الأسهم) ، أو سوق الصناعة (أي الأوراق المالية لشركات نفس الصناعة: الاتصالات السلكية واللاسلكية ، النقل ، التأمين ، قطاع الإنترنت ، إلخ.)</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Tree>
    <p:extLst>
      <p:ext uri="{BB962C8B-B14F-4D97-AF65-F5344CB8AC3E}">
        <p14:creationId xmlns:p14="http://schemas.microsoft.com/office/powerpoint/2010/main" val="33560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3</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أفضل 10 مؤشرات عالمية رئيسية في عام 2023</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11" name="Rectangle: Rounded Corners 10">
            <a:extLst>
              <a:ext uri="{FF2B5EF4-FFF2-40B4-BE49-F238E27FC236}">
                <a16:creationId xmlns:a16="http://schemas.microsoft.com/office/drawing/2014/main" id="{BBC72F59-FE30-AB57-8F9A-30927FB6F1D6}"/>
              </a:ext>
            </a:extLst>
          </p:cNvPr>
          <p:cNvSpPr/>
          <p:nvPr/>
        </p:nvSpPr>
        <p:spPr>
          <a:xfrm>
            <a:off x="812820" y="3846769"/>
            <a:ext cx="9700953" cy="1323461"/>
          </a:xfrm>
          <a:custGeom>
            <a:avLst/>
            <a:gdLst>
              <a:gd name="connsiteX0" fmla="*/ 0 w 9700953"/>
              <a:gd name="connsiteY0" fmla="*/ 220581 h 1323461"/>
              <a:gd name="connsiteX1" fmla="*/ 220581 w 9700953"/>
              <a:gd name="connsiteY1" fmla="*/ 0 h 1323461"/>
              <a:gd name="connsiteX2" fmla="*/ 9480372 w 9700953"/>
              <a:gd name="connsiteY2" fmla="*/ 0 h 1323461"/>
              <a:gd name="connsiteX3" fmla="*/ 9700953 w 9700953"/>
              <a:gd name="connsiteY3" fmla="*/ 220581 h 1323461"/>
              <a:gd name="connsiteX4" fmla="*/ 9700953 w 9700953"/>
              <a:gd name="connsiteY4" fmla="*/ 1102880 h 1323461"/>
              <a:gd name="connsiteX5" fmla="*/ 9480372 w 9700953"/>
              <a:gd name="connsiteY5" fmla="*/ 1323461 h 1323461"/>
              <a:gd name="connsiteX6" fmla="*/ 220581 w 9700953"/>
              <a:gd name="connsiteY6" fmla="*/ 1323461 h 1323461"/>
              <a:gd name="connsiteX7" fmla="*/ 0 w 9700953"/>
              <a:gd name="connsiteY7" fmla="*/ 1102880 h 1323461"/>
              <a:gd name="connsiteX8" fmla="*/ 0 w 9700953"/>
              <a:gd name="connsiteY8" fmla="*/ 220581 h 132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1323461" fill="none" extrusionOk="0">
                <a:moveTo>
                  <a:pt x="0" y="220581"/>
                </a:moveTo>
                <a:cubicBezTo>
                  <a:pt x="-11934" y="92072"/>
                  <a:pt x="115471" y="14053"/>
                  <a:pt x="220581" y="0"/>
                </a:cubicBezTo>
                <a:cubicBezTo>
                  <a:pt x="1782237" y="-158339"/>
                  <a:pt x="6042408" y="78065"/>
                  <a:pt x="9480372" y="0"/>
                </a:cubicBezTo>
                <a:cubicBezTo>
                  <a:pt x="9614617" y="-1131"/>
                  <a:pt x="9678494" y="103314"/>
                  <a:pt x="9700953" y="220581"/>
                </a:cubicBezTo>
                <a:cubicBezTo>
                  <a:pt x="9654690" y="432535"/>
                  <a:pt x="9653339" y="922175"/>
                  <a:pt x="9700953" y="1102880"/>
                </a:cubicBezTo>
                <a:cubicBezTo>
                  <a:pt x="9701084" y="1204737"/>
                  <a:pt x="9611735" y="1336340"/>
                  <a:pt x="9480372" y="1323461"/>
                </a:cubicBezTo>
                <a:cubicBezTo>
                  <a:pt x="7962103" y="1229212"/>
                  <a:pt x="3178324" y="1450048"/>
                  <a:pt x="220581" y="1323461"/>
                </a:cubicBezTo>
                <a:cubicBezTo>
                  <a:pt x="114168" y="1323759"/>
                  <a:pt x="7649" y="1229531"/>
                  <a:pt x="0" y="1102880"/>
                </a:cubicBezTo>
                <a:cubicBezTo>
                  <a:pt x="-15585" y="729565"/>
                  <a:pt x="-17509" y="527585"/>
                  <a:pt x="0" y="220581"/>
                </a:cubicBezTo>
                <a:close/>
              </a:path>
              <a:path w="9700953" h="1323461" stroke="0" extrusionOk="0">
                <a:moveTo>
                  <a:pt x="0" y="220581"/>
                </a:moveTo>
                <a:cubicBezTo>
                  <a:pt x="-5939" y="104336"/>
                  <a:pt x="103240" y="-2757"/>
                  <a:pt x="220581" y="0"/>
                </a:cubicBezTo>
                <a:cubicBezTo>
                  <a:pt x="1481511" y="114556"/>
                  <a:pt x="6752791" y="-105465"/>
                  <a:pt x="9480372" y="0"/>
                </a:cubicBezTo>
                <a:cubicBezTo>
                  <a:pt x="9604397" y="11944"/>
                  <a:pt x="9695383" y="75907"/>
                  <a:pt x="9700953" y="220581"/>
                </a:cubicBezTo>
                <a:cubicBezTo>
                  <a:pt x="9669198" y="399983"/>
                  <a:pt x="9691542" y="996856"/>
                  <a:pt x="9700953" y="1102880"/>
                </a:cubicBezTo>
                <a:cubicBezTo>
                  <a:pt x="9688401" y="1219455"/>
                  <a:pt x="9612356" y="1313759"/>
                  <a:pt x="9480372" y="1323461"/>
                </a:cubicBezTo>
                <a:cubicBezTo>
                  <a:pt x="8259102" y="1302525"/>
                  <a:pt x="2192797" y="1439332"/>
                  <a:pt x="220581" y="1323461"/>
                </a:cubicBezTo>
                <a:cubicBezTo>
                  <a:pt x="87396" y="1322674"/>
                  <a:pt x="13606" y="1215130"/>
                  <a:pt x="0" y="1102880"/>
                </a:cubicBezTo>
                <a:cubicBezTo>
                  <a:pt x="-25426" y="666236"/>
                  <a:pt x="-35538" y="386837"/>
                  <a:pt x="0" y="220581"/>
                </a:cubicBezTo>
                <a:close/>
              </a:path>
            </a:pathLst>
          </a:custGeom>
          <a:solidFill>
            <a:srgbClr val="00B05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إلى جانب ذلك ، يمكن أن تكون المؤشرات معيارا لتقييم عوائد الاستثمار. على سبيل المثال ، إذا أظهرت محفظتك من الأسهم في بورصة معينة عائدا بنسبة 10 ٪ على مدار العام ، ونما مؤشر جميع الأسهم في نفس البورصة بنسبة 30 ٪ ، فربما تكون قد ارتكبت خطأ في اختيار أسهمك.</a:t>
            </a:r>
            <a:endParaRPr lang="ar-EG"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
        <p:nvSpPr>
          <p:cNvPr id="20" name="Rectangle: Diagonal Corners Rounded 19">
            <a:extLst>
              <a:ext uri="{FF2B5EF4-FFF2-40B4-BE49-F238E27FC236}">
                <a16:creationId xmlns:a16="http://schemas.microsoft.com/office/drawing/2014/main" id="{6659DE8D-4973-A00B-029A-D6154E967570}"/>
              </a:ext>
            </a:extLst>
          </p:cNvPr>
          <p:cNvSpPr/>
          <p:nvPr/>
        </p:nvSpPr>
        <p:spPr>
          <a:xfrm>
            <a:off x="3707728" y="1078533"/>
            <a:ext cx="3911138" cy="721765"/>
          </a:xfrm>
          <a:custGeom>
            <a:avLst/>
            <a:gdLst>
              <a:gd name="connsiteX0" fmla="*/ 120297 w 3911138"/>
              <a:gd name="connsiteY0" fmla="*/ 0 h 721765"/>
              <a:gd name="connsiteX1" fmla="*/ 623937 w 3911138"/>
              <a:gd name="connsiteY1" fmla="*/ 0 h 721765"/>
              <a:gd name="connsiteX2" fmla="*/ 1089669 w 3911138"/>
              <a:gd name="connsiteY2" fmla="*/ 0 h 721765"/>
              <a:gd name="connsiteX3" fmla="*/ 1517493 w 3911138"/>
              <a:gd name="connsiteY3" fmla="*/ 0 h 721765"/>
              <a:gd name="connsiteX4" fmla="*/ 2134858 w 3911138"/>
              <a:gd name="connsiteY4" fmla="*/ 0 h 721765"/>
              <a:gd name="connsiteX5" fmla="*/ 2600590 w 3911138"/>
              <a:gd name="connsiteY5" fmla="*/ 0 h 721765"/>
              <a:gd name="connsiteX6" fmla="*/ 3217956 w 3911138"/>
              <a:gd name="connsiteY6" fmla="*/ 0 h 721765"/>
              <a:gd name="connsiteX7" fmla="*/ 3911138 w 3911138"/>
              <a:gd name="connsiteY7" fmla="*/ 0 h 721765"/>
              <a:gd name="connsiteX8" fmla="*/ 3911138 w 3911138"/>
              <a:gd name="connsiteY8" fmla="*/ 0 h 721765"/>
              <a:gd name="connsiteX9" fmla="*/ 3911138 w 3911138"/>
              <a:gd name="connsiteY9" fmla="*/ 294719 h 721765"/>
              <a:gd name="connsiteX10" fmla="*/ 3911138 w 3911138"/>
              <a:gd name="connsiteY10" fmla="*/ 601468 h 721765"/>
              <a:gd name="connsiteX11" fmla="*/ 3790841 w 3911138"/>
              <a:gd name="connsiteY11" fmla="*/ 721765 h 721765"/>
              <a:gd name="connsiteX12" fmla="*/ 3173475 w 3911138"/>
              <a:gd name="connsiteY12" fmla="*/ 721765 h 721765"/>
              <a:gd name="connsiteX13" fmla="*/ 2707744 w 3911138"/>
              <a:gd name="connsiteY13" fmla="*/ 721765 h 721765"/>
              <a:gd name="connsiteX14" fmla="*/ 2090378 w 3911138"/>
              <a:gd name="connsiteY14" fmla="*/ 721765 h 721765"/>
              <a:gd name="connsiteX15" fmla="*/ 1473013 w 3911138"/>
              <a:gd name="connsiteY15" fmla="*/ 721765 h 721765"/>
              <a:gd name="connsiteX16" fmla="*/ 931464 w 3911138"/>
              <a:gd name="connsiteY16" fmla="*/ 721765 h 721765"/>
              <a:gd name="connsiteX17" fmla="*/ 465732 w 3911138"/>
              <a:gd name="connsiteY17" fmla="*/ 721765 h 721765"/>
              <a:gd name="connsiteX18" fmla="*/ 0 w 3911138"/>
              <a:gd name="connsiteY18" fmla="*/ 721765 h 721765"/>
              <a:gd name="connsiteX19" fmla="*/ 0 w 3911138"/>
              <a:gd name="connsiteY19" fmla="*/ 721765 h 721765"/>
              <a:gd name="connsiteX20" fmla="*/ 0 w 3911138"/>
              <a:gd name="connsiteY20" fmla="*/ 421031 h 721765"/>
              <a:gd name="connsiteX21" fmla="*/ 0 w 3911138"/>
              <a:gd name="connsiteY21" fmla="*/ 120297 h 721765"/>
              <a:gd name="connsiteX22" fmla="*/ 120297 w 3911138"/>
              <a:gd name="connsiteY22" fmla="*/ 0 h 72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1138" h="721765" fill="none" extrusionOk="0">
                <a:moveTo>
                  <a:pt x="120297" y="0"/>
                </a:moveTo>
                <a:cubicBezTo>
                  <a:pt x="225563" y="-27147"/>
                  <a:pt x="488486" y="55675"/>
                  <a:pt x="623937" y="0"/>
                </a:cubicBezTo>
                <a:cubicBezTo>
                  <a:pt x="759388" y="-55675"/>
                  <a:pt x="863203" y="10042"/>
                  <a:pt x="1089669" y="0"/>
                </a:cubicBezTo>
                <a:cubicBezTo>
                  <a:pt x="1316135" y="-10042"/>
                  <a:pt x="1333758" y="36485"/>
                  <a:pt x="1517493" y="0"/>
                </a:cubicBezTo>
                <a:cubicBezTo>
                  <a:pt x="1701228" y="-36485"/>
                  <a:pt x="1992725" y="15622"/>
                  <a:pt x="2134858" y="0"/>
                </a:cubicBezTo>
                <a:cubicBezTo>
                  <a:pt x="2276991" y="-15622"/>
                  <a:pt x="2482772" y="29694"/>
                  <a:pt x="2600590" y="0"/>
                </a:cubicBezTo>
                <a:cubicBezTo>
                  <a:pt x="2718408" y="-29694"/>
                  <a:pt x="2983038" y="71223"/>
                  <a:pt x="3217956" y="0"/>
                </a:cubicBezTo>
                <a:cubicBezTo>
                  <a:pt x="3452874" y="-71223"/>
                  <a:pt x="3605483" y="22618"/>
                  <a:pt x="3911138" y="0"/>
                </a:cubicBezTo>
                <a:lnTo>
                  <a:pt x="3911138" y="0"/>
                </a:lnTo>
                <a:cubicBezTo>
                  <a:pt x="3911399" y="66444"/>
                  <a:pt x="3906506" y="188999"/>
                  <a:pt x="3911138" y="294719"/>
                </a:cubicBezTo>
                <a:cubicBezTo>
                  <a:pt x="3915770" y="400439"/>
                  <a:pt x="3901441" y="463224"/>
                  <a:pt x="3911138" y="601468"/>
                </a:cubicBezTo>
                <a:cubicBezTo>
                  <a:pt x="3930693" y="671580"/>
                  <a:pt x="3855787" y="729239"/>
                  <a:pt x="3790841" y="721765"/>
                </a:cubicBezTo>
                <a:cubicBezTo>
                  <a:pt x="3551038" y="789770"/>
                  <a:pt x="3430298" y="672922"/>
                  <a:pt x="3173475" y="721765"/>
                </a:cubicBezTo>
                <a:cubicBezTo>
                  <a:pt x="2916652" y="770608"/>
                  <a:pt x="2864648" y="689363"/>
                  <a:pt x="2707744" y="721765"/>
                </a:cubicBezTo>
                <a:cubicBezTo>
                  <a:pt x="2550840" y="754167"/>
                  <a:pt x="2365650" y="711483"/>
                  <a:pt x="2090378" y="721765"/>
                </a:cubicBezTo>
                <a:cubicBezTo>
                  <a:pt x="1815106" y="732047"/>
                  <a:pt x="1718739" y="689813"/>
                  <a:pt x="1473013" y="721765"/>
                </a:cubicBezTo>
                <a:cubicBezTo>
                  <a:pt x="1227288" y="753717"/>
                  <a:pt x="1137375" y="697042"/>
                  <a:pt x="931464" y="721765"/>
                </a:cubicBezTo>
                <a:cubicBezTo>
                  <a:pt x="725553" y="746488"/>
                  <a:pt x="618720" y="668778"/>
                  <a:pt x="465732" y="721765"/>
                </a:cubicBezTo>
                <a:cubicBezTo>
                  <a:pt x="312744" y="774752"/>
                  <a:pt x="154961" y="708185"/>
                  <a:pt x="0" y="721765"/>
                </a:cubicBezTo>
                <a:lnTo>
                  <a:pt x="0" y="721765"/>
                </a:lnTo>
                <a:cubicBezTo>
                  <a:pt x="-1980" y="615799"/>
                  <a:pt x="4399" y="560622"/>
                  <a:pt x="0" y="421031"/>
                </a:cubicBezTo>
                <a:cubicBezTo>
                  <a:pt x="-4399" y="281440"/>
                  <a:pt x="15709" y="265536"/>
                  <a:pt x="0" y="120297"/>
                </a:cubicBezTo>
                <a:cubicBezTo>
                  <a:pt x="4683" y="38705"/>
                  <a:pt x="40239" y="1672"/>
                  <a:pt x="120297" y="0"/>
                </a:cubicBezTo>
                <a:close/>
              </a:path>
              <a:path w="3911138" h="721765" stroke="0" extrusionOk="0">
                <a:moveTo>
                  <a:pt x="120297" y="0"/>
                </a:moveTo>
                <a:cubicBezTo>
                  <a:pt x="328316" y="-39431"/>
                  <a:pt x="447249" y="61845"/>
                  <a:pt x="699754" y="0"/>
                </a:cubicBezTo>
                <a:cubicBezTo>
                  <a:pt x="952259" y="-61845"/>
                  <a:pt x="1021411" y="46605"/>
                  <a:pt x="1165486" y="0"/>
                </a:cubicBezTo>
                <a:cubicBezTo>
                  <a:pt x="1309561" y="-46605"/>
                  <a:pt x="1462406" y="771"/>
                  <a:pt x="1593310" y="0"/>
                </a:cubicBezTo>
                <a:cubicBezTo>
                  <a:pt x="1724214" y="-771"/>
                  <a:pt x="1839171" y="35613"/>
                  <a:pt x="2059041" y="0"/>
                </a:cubicBezTo>
                <a:cubicBezTo>
                  <a:pt x="2278911" y="-35613"/>
                  <a:pt x="2341369" y="53722"/>
                  <a:pt x="2524773" y="0"/>
                </a:cubicBezTo>
                <a:cubicBezTo>
                  <a:pt x="2708177" y="-53722"/>
                  <a:pt x="2894277" y="16286"/>
                  <a:pt x="3028414" y="0"/>
                </a:cubicBezTo>
                <a:cubicBezTo>
                  <a:pt x="3162551" y="-16286"/>
                  <a:pt x="3714910" y="101649"/>
                  <a:pt x="3911138" y="0"/>
                </a:cubicBezTo>
                <a:lnTo>
                  <a:pt x="3911138" y="0"/>
                </a:lnTo>
                <a:cubicBezTo>
                  <a:pt x="3928502" y="114446"/>
                  <a:pt x="3888616" y="190275"/>
                  <a:pt x="3911138" y="300734"/>
                </a:cubicBezTo>
                <a:cubicBezTo>
                  <a:pt x="3933660" y="411193"/>
                  <a:pt x="3878489" y="498600"/>
                  <a:pt x="3911138" y="601468"/>
                </a:cubicBezTo>
                <a:cubicBezTo>
                  <a:pt x="3899124" y="654165"/>
                  <a:pt x="3861502" y="712741"/>
                  <a:pt x="3790841" y="721765"/>
                </a:cubicBezTo>
                <a:cubicBezTo>
                  <a:pt x="3611484" y="754200"/>
                  <a:pt x="3389722" y="657143"/>
                  <a:pt x="3249292" y="721765"/>
                </a:cubicBezTo>
                <a:cubicBezTo>
                  <a:pt x="3108862" y="786387"/>
                  <a:pt x="2936544" y="684876"/>
                  <a:pt x="2707744" y="721765"/>
                </a:cubicBezTo>
                <a:cubicBezTo>
                  <a:pt x="2478944" y="758654"/>
                  <a:pt x="2410007" y="716033"/>
                  <a:pt x="2166195" y="721765"/>
                </a:cubicBezTo>
                <a:cubicBezTo>
                  <a:pt x="1922383" y="727497"/>
                  <a:pt x="1674928" y="699988"/>
                  <a:pt x="1548829" y="721765"/>
                </a:cubicBezTo>
                <a:cubicBezTo>
                  <a:pt x="1422730" y="743542"/>
                  <a:pt x="1129002" y="709532"/>
                  <a:pt x="931464" y="721765"/>
                </a:cubicBezTo>
                <a:cubicBezTo>
                  <a:pt x="733927" y="733998"/>
                  <a:pt x="298686" y="693575"/>
                  <a:pt x="0" y="721765"/>
                </a:cubicBezTo>
                <a:lnTo>
                  <a:pt x="0" y="721765"/>
                </a:lnTo>
                <a:cubicBezTo>
                  <a:pt x="-21513" y="619030"/>
                  <a:pt x="2700" y="540351"/>
                  <a:pt x="0" y="421031"/>
                </a:cubicBezTo>
                <a:cubicBezTo>
                  <a:pt x="-2700" y="301711"/>
                  <a:pt x="24389" y="190828"/>
                  <a:pt x="0" y="120297"/>
                </a:cubicBezTo>
                <a:cubicBezTo>
                  <a:pt x="-10969" y="52522"/>
                  <a:pt x="54604" y="-4700"/>
                  <a:pt x="120297" y="0"/>
                </a:cubicBezTo>
                <a:close/>
              </a:path>
            </a:pathLst>
          </a:custGeom>
          <a:solidFill>
            <a:schemeClr val="tx2">
              <a:lumMod val="20000"/>
              <a:lumOff val="80000"/>
            </a:schemeClr>
          </a:solidFill>
          <a:ln>
            <a:extLst>
              <a:ext uri="{C807C97D-BFC1-408E-A445-0C87EB9F89A2}">
                <ask:lineSketchStyleProps xmlns:ask="http://schemas.microsoft.com/office/drawing/2018/sketchyshapes" sd="190119927">
                  <a:prstGeom prst="round2DiagRect">
                    <a:avLst/>
                  </a:prstGeom>
                  <ask:type>
                    <ask:lineSketchScribble/>
                  </ask:type>
                </ask:lineSketchStyleProps>
              </a:ext>
            </a:extLst>
          </a:ln>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1600" dirty="0">
                <a:ln/>
                <a:solidFill>
                  <a:srgbClr val="00B050"/>
                </a:solidFill>
              </a:rPr>
              <a:t>ماذا يظهر مؤشر سوق الأسهم؟</a:t>
            </a:r>
            <a:endParaRPr lang="en-US" sz="1600" dirty="0">
              <a:ln/>
              <a:solidFill>
                <a:srgbClr val="00B050"/>
              </a:solidFill>
            </a:endParaRPr>
          </a:p>
        </p:txBody>
      </p:sp>
      <p:sp>
        <p:nvSpPr>
          <p:cNvPr id="4" name="Rectangle: Rounded Corners 3">
            <a:extLst>
              <a:ext uri="{FF2B5EF4-FFF2-40B4-BE49-F238E27FC236}">
                <a16:creationId xmlns:a16="http://schemas.microsoft.com/office/drawing/2014/main" id="{D9F86EAA-D68C-0957-0B4E-83CEAD6B1FDE}"/>
              </a:ext>
            </a:extLst>
          </p:cNvPr>
          <p:cNvSpPr/>
          <p:nvPr/>
        </p:nvSpPr>
        <p:spPr>
          <a:xfrm>
            <a:off x="1105151" y="2343245"/>
            <a:ext cx="9296401" cy="958849"/>
          </a:xfrm>
          <a:custGeom>
            <a:avLst/>
            <a:gdLst>
              <a:gd name="connsiteX0" fmla="*/ 0 w 9296401"/>
              <a:gd name="connsiteY0" fmla="*/ 159811 h 958849"/>
              <a:gd name="connsiteX1" fmla="*/ 159811 w 9296401"/>
              <a:gd name="connsiteY1" fmla="*/ 0 h 958849"/>
              <a:gd name="connsiteX2" fmla="*/ 9136590 w 9296401"/>
              <a:gd name="connsiteY2" fmla="*/ 0 h 958849"/>
              <a:gd name="connsiteX3" fmla="*/ 9296401 w 9296401"/>
              <a:gd name="connsiteY3" fmla="*/ 159811 h 958849"/>
              <a:gd name="connsiteX4" fmla="*/ 9296401 w 9296401"/>
              <a:gd name="connsiteY4" fmla="*/ 799038 h 958849"/>
              <a:gd name="connsiteX5" fmla="*/ 9136590 w 9296401"/>
              <a:gd name="connsiteY5" fmla="*/ 958849 h 958849"/>
              <a:gd name="connsiteX6" fmla="*/ 159811 w 9296401"/>
              <a:gd name="connsiteY6" fmla="*/ 958849 h 958849"/>
              <a:gd name="connsiteX7" fmla="*/ 0 w 9296401"/>
              <a:gd name="connsiteY7" fmla="*/ 799038 h 958849"/>
              <a:gd name="connsiteX8" fmla="*/ 0 w 9296401"/>
              <a:gd name="connsiteY8" fmla="*/ 159811 h 95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6401" h="958849" fill="none" extrusionOk="0">
                <a:moveTo>
                  <a:pt x="0" y="159811"/>
                </a:moveTo>
                <a:cubicBezTo>
                  <a:pt x="-8926" y="66550"/>
                  <a:pt x="72974" y="1197"/>
                  <a:pt x="159811" y="0"/>
                </a:cubicBezTo>
                <a:cubicBezTo>
                  <a:pt x="2595282" y="-158339"/>
                  <a:pt x="6558316" y="78065"/>
                  <a:pt x="9136590" y="0"/>
                </a:cubicBezTo>
                <a:cubicBezTo>
                  <a:pt x="9231317" y="-589"/>
                  <a:pt x="9291361" y="72573"/>
                  <a:pt x="9296401" y="159811"/>
                </a:cubicBezTo>
                <a:cubicBezTo>
                  <a:pt x="9344936" y="245097"/>
                  <a:pt x="9263189" y="672731"/>
                  <a:pt x="9296401" y="799038"/>
                </a:cubicBezTo>
                <a:cubicBezTo>
                  <a:pt x="9296457" y="878792"/>
                  <a:pt x="9232261" y="968853"/>
                  <a:pt x="9136590" y="958849"/>
                </a:cubicBezTo>
                <a:cubicBezTo>
                  <a:pt x="6928439" y="864600"/>
                  <a:pt x="1744886" y="1085436"/>
                  <a:pt x="159811" y="958849"/>
                </a:cubicBezTo>
                <a:cubicBezTo>
                  <a:pt x="79621" y="959005"/>
                  <a:pt x="4628" y="890219"/>
                  <a:pt x="0" y="799038"/>
                </a:cubicBezTo>
                <a:cubicBezTo>
                  <a:pt x="-43542" y="485083"/>
                  <a:pt x="42168" y="232708"/>
                  <a:pt x="0" y="159811"/>
                </a:cubicBezTo>
                <a:close/>
              </a:path>
              <a:path w="9296401" h="958849" stroke="0" extrusionOk="0">
                <a:moveTo>
                  <a:pt x="0" y="159811"/>
                </a:moveTo>
                <a:cubicBezTo>
                  <a:pt x="-1233" y="72708"/>
                  <a:pt x="74769" y="-1979"/>
                  <a:pt x="159811" y="0"/>
                </a:cubicBezTo>
                <a:cubicBezTo>
                  <a:pt x="2082305" y="114556"/>
                  <a:pt x="6172014" y="-105465"/>
                  <a:pt x="9136590" y="0"/>
                </a:cubicBezTo>
                <a:cubicBezTo>
                  <a:pt x="9226808" y="10617"/>
                  <a:pt x="9292731" y="56495"/>
                  <a:pt x="9296401" y="159811"/>
                </a:cubicBezTo>
                <a:cubicBezTo>
                  <a:pt x="9330112" y="378203"/>
                  <a:pt x="9306777" y="718866"/>
                  <a:pt x="9296401" y="799038"/>
                </a:cubicBezTo>
                <a:cubicBezTo>
                  <a:pt x="9281489" y="881064"/>
                  <a:pt x="9231589" y="952415"/>
                  <a:pt x="9136590" y="958849"/>
                </a:cubicBezTo>
                <a:cubicBezTo>
                  <a:pt x="4703091" y="937913"/>
                  <a:pt x="3508115" y="1074720"/>
                  <a:pt x="159811" y="958849"/>
                </a:cubicBezTo>
                <a:cubicBezTo>
                  <a:pt x="67913" y="958597"/>
                  <a:pt x="10818" y="879687"/>
                  <a:pt x="0" y="799038"/>
                </a:cubicBezTo>
                <a:cubicBezTo>
                  <a:pt x="-25428" y="493908"/>
                  <a:pt x="-39718" y="256148"/>
                  <a:pt x="0" y="159811"/>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b="0" i="0" dirty="0">
                <a:solidFill>
                  <a:srgbClr val="333333"/>
                </a:solidFill>
                <a:effectLst/>
                <a:latin typeface="Roboto" panose="02000000000000000000" pitchFamily="2" charset="0"/>
              </a:rPr>
              <a:t>يمكن أن تظهر مقارنة ديناميكيات المؤشرات المختلفة قطاعات الاقتصاد التي تتطور بشكل أسرع.</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Tree>
    <p:extLst>
      <p:ext uri="{BB962C8B-B14F-4D97-AF65-F5344CB8AC3E}">
        <p14:creationId xmlns:p14="http://schemas.microsoft.com/office/powerpoint/2010/main" val="37444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4</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كيف يتم حساب مؤشر الأسهم؟</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4" name="Rectangle: Rounded Corners 3">
            <a:extLst>
              <a:ext uri="{FF2B5EF4-FFF2-40B4-BE49-F238E27FC236}">
                <a16:creationId xmlns:a16="http://schemas.microsoft.com/office/drawing/2014/main" id="{D9F86EAA-D68C-0957-0B4E-83CEAD6B1FDE}"/>
              </a:ext>
            </a:extLst>
          </p:cNvPr>
          <p:cNvSpPr/>
          <p:nvPr/>
        </p:nvSpPr>
        <p:spPr>
          <a:xfrm>
            <a:off x="963835" y="1972875"/>
            <a:ext cx="9296401" cy="2129002"/>
          </a:xfrm>
          <a:custGeom>
            <a:avLst/>
            <a:gdLst>
              <a:gd name="connsiteX0" fmla="*/ 0 w 9296401"/>
              <a:gd name="connsiteY0" fmla="*/ 354841 h 2129002"/>
              <a:gd name="connsiteX1" fmla="*/ 354841 w 9296401"/>
              <a:gd name="connsiteY1" fmla="*/ 0 h 2129002"/>
              <a:gd name="connsiteX2" fmla="*/ 8941560 w 9296401"/>
              <a:gd name="connsiteY2" fmla="*/ 0 h 2129002"/>
              <a:gd name="connsiteX3" fmla="*/ 9296401 w 9296401"/>
              <a:gd name="connsiteY3" fmla="*/ 354841 h 2129002"/>
              <a:gd name="connsiteX4" fmla="*/ 9296401 w 9296401"/>
              <a:gd name="connsiteY4" fmla="*/ 1774161 h 2129002"/>
              <a:gd name="connsiteX5" fmla="*/ 8941560 w 9296401"/>
              <a:gd name="connsiteY5" fmla="*/ 2129002 h 2129002"/>
              <a:gd name="connsiteX6" fmla="*/ 354841 w 9296401"/>
              <a:gd name="connsiteY6" fmla="*/ 2129002 h 2129002"/>
              <a:gd name="connsiteX7" fmla="*/ 0 w 9296401"/>
              <a:gd name="connsiteY7" fmla="*/ 1774161 h 2129002"/>
              <a:gd name="connsiteX8" fmla="*/ 0 w 9296401"/>
              <a:gd name="connsiteY8" fmla="*/ 354841 h 212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6401" h="2129002" fill="none" extrusionOk="0">
                <a:moveTo>
                  <a:pt x="0" y="354841"/>
                </a:moveTo>
                <a:cubicBezTo>
                  <a:pt x="-7001" y="154946"/>
                  <a:pt x="188729" y="25106"/>
                  <a:pt x="354841" y="0"/>
                </a:cubicBezTo>
                <a:cubicBezTo>
                  <a:pt x="1947419" y="-158339"/>
                  <a:pt x="4935418" y="78065"/>
                  <a:pt x="8941560" y="0"/>
                </a:cubicBezTo>
                <a:cubicBezTo>
                  <a:pt x="9144469" y="-632"/>
                  <a:pt x="9288860" y="160398"/>
                  <a:pt x="9296401" y="354841"/>
                </a:cubicBezTo>
                <a:cubicBezTo>
                  <a:pt x="9368896" y="837062"/>
                  <a:pt x="9401488" y="1075289"/>
                  <a:pt x="9296401" y="1774161"/>
                </a:cubicBezTo>
                <a:cubicBezTo>
                  <a:pt x="9296430" y="1965739"/>
                  <a:pt x="9144841" y="2138868"/>
                  <a:pt x="8941560" y="2129002"/>
                </a:cubicBezTo>
                <a:cubicBezTo>
                  <a:pt x="4960624" y="2034753"/>
                  <a:pt x="1367559" y="2255589"/>
                  <a:pt x="354841" y="2129002"/>
                </a:cubicBezTo>
                <a:cubicBezTo>
                  <a:pt x="183592" y="2129480"/>
                  <a:pt x="30489" y="1989373"/>
                  <a:pt x="0" y="1774161"/>
                </a:cubicBezTo>
                <a:cubicBezTo>
                  <a:pt x="-16249" y="1215245"/>
                  <a:pt x="-77875" y="685071"/>
                  <a:pt x="0" y="354841"/>
                </a:cubicBezTo>
                <a:close/>
              </a:path>
              <a:path w="9296401" h="2129002" stroke="0" extrusionOk="0">
                <a:moveTo>
                  <a:pt x="0" y="354841"/>
                </a:moveTo>
                <a:cubicBezTo>
                  <a:pt x="-14753" y="172726"/>
                  <a:pt x="189013" y="-18537"/>
                  <a:pt x="354841" y="0"/>
                </a:cubicBezTo>
                <a:cubicBezTo>
                  <a:pt x="4388096" y="114556"/>
                  <a:pt x="6755059" y="-105465"/>
                  <a:pt x="8941560" y="0"/>
                </a:cubicBezTo>
                <a:cubicBezTo>
                  <a:pt x="9138041" y="2756"/>
                  <a:pt x="9291105" y="137140"/>
                  <a:pt x="9296401" y="354841"/>
                </a:cubicBezTo>
                <a:cubicBezTo>
                  <a:pt x="9369351" y="700571"/>
                  <a:pt x="9281751" y="1258028"/>
                  <a:pt x="9296401" y="1774161"/>
                </a:cubicBezTo>
                <a:cubicBezTo>
                  <a:pt x="9265042" y="1957021"/>
                  <a:pt x="9145996" y="2120921"/>
                  <a:pt x="8941560" y="2129002"/>
                </a:cubicBezTo>
                <a:cubicBezTo>
                  <a:pt x="7892710" y="2108066"/>
                  <a:pt x="1720090" y="2244873"/>
                  <a:pt x="354841" y="2129002"/>
                </a:cubicBezTo>
                <a:cubicBezTo>
                  <a:pt x="146058" y="2128115"/>
                  <a:pt x="12170" y="1961571"/>
                  <a:pt x="0" y="1774161"/>
                </a:cubicBezTo>
                <a:cubicBezTo>
                  <a:pt x="-30146" y="1562331"/>
                  <a:pt x="83251" y="1006567"/>
                  <a:pt x="0" y="354841"/>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لكي يعكس مؤشر سوق الأوراق المالية بشكل مناسب العمليات في سوق الأوراق المالية ، من الضروري تطبيق طرق صحيحة ومعقولة لحساب مؤشرات الأسهم. بالإضافة إلى ذلك ، يمكن أن يساعد فهم المنهجية الكامنة وراء هذه الحسابات في تفسير تغييراتها بشكل صحيح.</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Tree>
    <p:extLst>
      <p:ext uri="{BB962C8B-B14F-4D97-AF65-F5344CB8AC3E}">
        <p14:creationId xmlns:p14="http://schemas.microsoft.com/office/powerpoint/2010/main" val="404847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5</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كيف يتم حساب مؤشر الأسهم؟</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23" name="Rectangle: Rounded Corners 22">
            <a:extLst>
              <a:ext uri="{FF2B5EF4-FFF2-40B4-BE49-F238E27FC236}">
                <a16:creationId xmlns:a16="http://schemas.microsoft.com/office/drawing/2014/main" id="{BE9B8814-A869-DF99-5FE0-DF74BF1C765C}"/>
              </a:ext>
            </a:extLst>
          </p:cNvPr>
          <p:cNvSpPr/>
          <p:nvPr/>
        </p:nvSpPr>
        <p:spPr>
          <a:xfrm>
            <a:off x="6614410" y="1243887"/>
            <a:ext cx="3821138" cy="544286"/>
          </a:xfrm>
          <a:custGeom>
            <a:avLst/>
            <a:gdLst>
              <a:gd name="connsiteX0" fmla="*/ 0 w 3821138"/>
              <a:gd name="connsiteY0" fmla="*/ 90716 h 544286"/>
              <a:gd name="connsiteX1" fmla="*/ 90716 w 3821138"/>
              <a:gd name="connsiteY1" fmla="*/ 0 h 544286"/>
              <a:gd name="connsiteX2" fmla="*/ 3730422 w 3821138"/>
              <a:gd name="connsiteY2" fmla="*/ 0 h 544286"/>
              <a:gd name="connsiteX3" fmla="*/ 3821138 w 3821138"/>
              <a:gd name="connsiteY3" fmla="*/ 90716 h 544286"/>
              <a:gd name="connsiteX4" fmla="*/ 3821138 w 3821138"/>
              <a:gd name="connsiteY4" fmla="*/ 453570 h 544286"/>
              <a:gd name="connsiteX5" fmla="*/ 3730422 w 3821138"/>
              <a:gd name="connsiteY5" fmla="*/ 544286 h 544286"/>
              <a:gd name="connsiteX6" fmla="*/ 90716 w 3821138"/>
              <a:gd name="connsiteY6" fmla="*/ 544286 h 544286"/>
              <a:gd name="connsiteX7" fmla="*/ 0 w 3821138"/>
              <a:gd name="connsiteY7" fmla="*/ 453570 h 544286"/>
              <a:gd name="connsiteX8" fmla="*/ 0 w 3821138"/>
              <a:gd name="connsiteY8" fmla="*/ 9071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138" h="544286" fill="none" extrusionOk="0">
                <a:moveTo>
                  <a:pt x="0" y="90716"/>
                </a:moveTo>
                <a:cubicBezTo>
                  <a:pt x="-2547" y="39188"/>
                  <a:pt x="46388" y="4854"/>
                  <a:pt x="90716" y="0"/>
                </a:cubicBezTo>
                <a:cubicBezTo>
                  <a:pt x="1299577" y="-158339"/>
                  <a:pt x="2168927" y="78065"/>
                  <a:pt x="3730422" y="0"/>
                </a:cubicBezTo>
                <a:cubicBezTo>
                  <a:pt x="3782797" y="-207"/>
                  <a:pt x="3817841" y="41284"/>
                  <a:pt x="3821138" y="90716"/>
                </a:cubicBezTo>
                <a:cubicBezTo>
                  <a:pt x="3793123" y="160031"/>
                  <a:pt x="3791605" y="288012"/>
                  <a:pt x="3821138" y="453570"/>
                </a:cubicBezTo>
                <a:cubicBezTo>
                  <a:pt x="3821170" y="498839"/>
                  <a:pt x="3785043" y="550388"/>
                  <a:pt x="3730422" y="544286"/>
                </a:cubicBezTo>
                <a:cubicBezTo>
                  <a:pt x="2251852" y="450037"/>
                  <a:pt x="1477893" y="670873"/>
                  <a:pt x="90716" y="544286"/>
                </a:cubicBezTo>
                <a:cubicBezTo>
                  <a:pt x="45015" y="544371"/>
                  <a:pt x="3883" y="506121"/>
                  <a:pt x="0" y="453570"/>
                </a:cubicBezTo>
                <a:cubicBezTo>
                  <a:pt x="-9198" y="341576"/>
                  <a:pt x="-22724" y="148893"/>
                  <a:pt x="0" y="90716"/>
                </a:cubicBezTo>
                <a:close/>
              </a:path>
              <a:path w="3821138" h="544286" stroke="0" extrusionOk="0">
                <a:moveTo>
                  <a:pt x="0" y="90716"/>
                </a:moveTo>
                <a:cubicBezTo>
                  <a:pt x="-5908" y="46165"/>
                  <a:pt x="45891" y="-3244"/>
                  <a:pt x="90716" y="0"/>
                </a:cubicBezTo>
                <a:cubicBezTo>
                  <a:pt x="1017604" y="114556"/>
                  <a:pt x="3140481" y="-105465"/>
                  <a:pt x="3730422" y="0"/>
                </a:cubicBezTo>
                <a:cubicBezTo>
                  <a:pt x="3781274" y="4073"/>
                  <a:pt x="3820608" y="38441"/>
                  <a:pt x="3821138" y="90716"/>
                </a:cubicBezTo>
                <a:cubicBezTo>
                  <a:pt x="3851174" y="211728"/>
                  <a:pt x="3794319" y="357353"/>
                  <a:pt x="3821138" y="453570"/>
                </a:cubicBezTo>
                <a:cubicBezTo>
                  <a:pt x="3812168" y="499920"/>
                  <a:pt x="3785131" y="539886"/>
                  <a:pt x="3730422" y="544286"/>
                </a:cubicBezTo>
                <a:cubicBezTo>
                  <a:pt x="1993337" y="523350"/>
                  <a:pt x="1176297" y="660157"/>
                  <a:pt x="90716" y="544286"/>
                </a:cubicBezTo>
                <a:cubicBezTo>
                  <a:pt x="32877" y="543750"/>
                  <a:pt x="6594" y="499031"/>
                  <a:pt x="0" y="453570"/>
                </a:cubicBezTo>
                <a:cubicBezTo>
                  <a:pt x="-12622" y="318574"/>
                  <a:pt x="10074" y="153589"/>
                  <a:pt x="0" y="90716"/>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r>
              <a:rPr lang="en-US" b="1" i="0" dirty="0">
                <a:solidFill>
                  <a:srgbClr val="294A70"/>
                </a:solidFill>
                <a:effectLst/>
                <a:latin typeface="Merriweather Sans" pitchFamily="2" charset="0"/>
              </a:rPr>
              <a:t> </a:t>
            </a:r>
            <a:r>
              <a:rPr lang="en-US" sz="1400" dirty="0">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Free Float Market </a:t>
            </a:r>
            <a:r>
              <a:rPr lang="en-US" sz="1400" dirty="0" err="1">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Capitalisation</a:t>
            </a:r>
            <a:r>
              <a:rPr lang="en-US" sz="1400" dirty="0">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 method</a:t>
            </a:r>
          </a:p>
        </p:txBody>
      </p:sp>
      <p:sp>
        <p:nvSpPr>
          <p:cNvPr id="24" name="Rectangle: Rounded Corners 23">
            <a:extLst>
              <a:ext uri="{FF2B5EF4-FFF2-40B4-BE49-F238E27FC236}">
                <a16:creationId xmlns:a16="http://schemas.microsoft.com/office/drawing/2014/main" id="{F921F23C-1D97-08B9-29E1-5878B1BD2187}"/>
              </a:ext>
            </a:extLst>
          </p:cNvPr>
          <p:cNvSpPr/>
          <p:nvPr/>
        </p:nvSpPr>
        <p:spPr>
          <a:xfrm>
            <a:off x="7685745" y="3363080"/>
            <a:ext cx="2351169" cy="544286"/>
          </a:xfrm>
          <a:custGeom>
            <a:avLst/>
            <a:gdLst>
              <a:gd name="connsiteX0" fmla="*/ 0 w 2351169"/>
              <a:gd name="connsiteY0" fmla="*/ 90716 h 544286"/>
              <a:gd name="connsiteX1" fmla="*/ 90716 w 2351169"/>
              <a:gd name="connsiteY1" fmla="*/ 0 h 544286"/>
              <a:gd name="connsiteX2" fmla="*/ 2260453 w 2351169"/>
              <a:gd name="connsiteY2" fmla="*/ 0 h 544286"/>
              <a:gd name="connsiteX3" fmla="*/ 2351169 w 2351169"/>
              <a:gd name="connsiteY3" fmla="*/ 90716 h 544286"/>
              <a:gd name="connsiteX4" fmla="*/ 2351169 w 2351169"/>
              <a:gd name="connsiteY4" fmla="*/ 453570 h 544286"/>
              <a:gd name="connsiteX5" fmla="*/ 2260453 w 2351169"/>
              <a:gd name="connsiteY5" fmla="*/ 544286 h 544286"/>
              <a:gd name="connsiteX6" fmla="*/ 90716 w 2351169"/>
              <a:gd name="connsiteY6" fmla="*/ 544286 h 544286"/>
              <a:gd name="connsiteX7" fmla="*/ 0 w 2351169"/>
              <a:gd name="connsiteY7" fmla="*/ 453570 h 544286"/>
              <a:gd name="connsiteX8" fmla="*/ 0 w 2351169"/>
              <a:gd name="connsiteY8" fmla="*/ 9071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169" h="544286" fill="none" extrusionOk="0">
                <a:moveTo>
                  <a:pt x="0" y="90716"/>
                </a:moveTo>
                <a:cubicBezTo>
                  <a:pt x="-2547" y="39188"/>
                  <a:pt x="46388" y="4854"/>
                  <a:pt x="90716" y="0"/>
                </a:cubicBezTo>
                <a:cubicBezTo>
                  <a:pt x="570693" y="-158339"/>
                  <a:pt x="1524132" y="78065"/>
                  <a:pt x="2260453" y="0"/>
                </a:cubicBezTo>
                <a:cubicBezTo>
                  <a:pt x="2312828" y="-207"/>
                  <a:pt x="2347872" y="41284"/>
                  <a:pt x="2351169" y="90716"/>
                </a:cubicBezTo>
                <a:cubicBezTo>
                  <a:pt x="2323154" y="160031"/>
                  <a:pt x="2321636" y="288012"/>
                  <a:pt x="2351169" y="453570"/>
                </a:cubicBezTo>
                <a:cubicBezTo>
                  <a:pt x="2351201" y="498839"/>
                  <a:pt x="2315074" y="550388"/>
                  <a:pt x="2260453" y="544286"/>
                </a:cubicBezTo>
                <a:cubicBezTo>
                  <a:pt x="1426678" y="450037"/>
                  <a:pt x="665770" y="670873"/>
                  <a:pt x="90716" y="544286"/>
                </a:cubicBezTo>
                <a:cubicBezTo>
                  <a:pt x="45015" y="544371"/>
                  <a:pt x="3883" y="506121"/>
                  <a:pt x="0" y="453570"/>
                </a:cubicBezTo>
                <a:cubicBezTo>
                  <a:pt x="-9198" y="341576"/>
                  <a:pt x="-22724" y="148893"/>
                  <a:pt x="0" y="90716"/>
                </a:cubicBezTo>
                <a:close/>
              </a:path>
              <a:path w="2351169" h="544286" stroke="0" extrusionOk="0">
                <a:moveTo>
                  <a:pt x="0" y="90716"/>
                </a:moveTo>
                <a:cubicBezTo>
                  <a:pt x="-5908" y="46165"/>
                  <a:pt x="45891" y="-3244"/>
                  <a:pt x="90716" y="0"/>
                </a:cubicBezTo>
                <a:cubicBezTo>
                  <a:pt x="671181" y="114556"/>
                  <a:pt x="1766153" y="-105465"/>
                  <a:pt x="2260453" y="0"/>
                </a:cubicBezTo>
                <a:cubicBezTo>
                  <a:pt x="2311305" y="4073"/>
                  <a:pt x="2350639" y="38441"/>
                  <a:pt x="2351169" y="90716"/>
                </a:cubicBezTo>
                <a:cubicBezTo>
                  <a:pt x="2381205" y="211728"/>
                  <a:pt x="2324350" y="357353"/>
                  <a:pt x="2351169" y="453570"/>
                </a:cubicBezTo>
                <a:cubicBezTo>
                  <a:pt x="2342199" y="499920"/>
                  <a:pt x="2315162" y="539886"/>
                  <a:pt x="2260453" y="544286"/>
                </a:cubicBezTo>
                <a:cubicBezTo>
                  <a:pt x="1328171" y="523350"/>
                  <a:pt x="540417" y="660157"/>
                  <a:pt x="90716" y="544286"/>
                </a:cubicBezTo>
                <a:cubicBezTo>
                  <a:pt x="32877" y="543750"/>
                  <a:pt x="6594" y="499031"/>
                  <a:pt x="0" y="453570"/>
                </a:cubicBezTo>
                <a:cubicBezTo>
                  <a:pt x="-12622" y="318574"/>
                  <a:pt x="10074" y="153589"/>
                  <a:pt x="0" y="90716"/>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r>
              <a:rPr lang="en-US" sz="1400" dirty="0">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Price weighted Index</a:t>
            </a:r>
          </a:p>
        </p:txBody>
      </p:sp>
      <p:sp>
        <p:nvSpPr>
          <p:cNvPr id="25" name="Rectangle: Rounded Corners 24">
            <a:extLst>
              <a:ext uri="{FF2B5EF4-FFF2-40B4-BE49-F238E27FC236}">
                <a16:creationId xmlns:a16="http://schemas.microsoft.com/office/drawing/2014/main" id="{142F732F-67F8-40F3-6988-FF92D413F469}"/>
              </a:ext>
            </a:extLst>
          </p:cNvPr>
          <p:cNvSpPr/>
          <p:nvPr/>
        </p:nvSpPr>
        <p:spPr>
          <a:xfrm>
            <a:off x="1659749" y="3363080"/>
            <a:ext cx="3286351" cy="544286"/>
          </a:xfrm>
          <a:custGeom>
            <a:avLst/>
            <a:gdLst>
              <a:gd name="connsiteX0" fmla="*/ 0 w 3286351"/>
              <a:gd name="connsiteY0" fmla="*/ 90716 h 544286"/>
              <a:gd name="connsiteX1" fmla="*/ 90716 w 3286351"/>
              <a:gd name="connsiteY1" fmla="*/ 0 h 544286"/>
              <a:gd name="connsiteX2" fmla="*/ 3195635 w 3286351"/>
              <a:gd name="connsiteY2" fmla="*/ 0 h 544286"/>
              <a:gd name="connsiteX3" fmla="*/ 3286351 w 3286351"/>
              <a:gd name="connsiteY3" fmla="*/ 90716 h 544286"/>
              <a:gd name="connsiteX4" fmla="*/ 3286351 w 3286351"/>
              <a:gd name="connsiteY4" fmla="*/ 453570 h 544286"/>
              <a:gd name="connsiteX5" fmla="*/ 3195635 w 3286351"/>
              <a:gd name="connsiteY5" fmla="*/ 544286 h 544286"/>
              <a:gd name="connsiteX6" fmla="*/ 90716 w 3286351"/>
              <a:gd name="connsiteY6" fmla="*/ 544286 h 544286"/>
              <a:gd name="connsiteX7" fmla="*/ 0 w 3286351"/>
              <a:gd name="connsiteY7" fmla="*/ 453570 h 544286"/>
              <a:gd name="connsiteX8" fmla="*/ 0 w 3286351"/>
              <a:gd name="connsiteY8" fmla="*/ 9071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351" h="544286" fill="none" extrusionOk="0">
                <a:moveTo>
                  <a:pt x="0" y="90716"/>
                </a:moveTo>
                <a:cubicBezTo>
                  <a:pt x="-2547" y="39188"/>
                  <a:pt x="46388" y="4854"/>
                  <a:pt x="90716" y="0"/>
                </a:cubicBezTo>
                <a:cubicBezTo>
                  <a:pt x="947427" y="-158339"/>
                  <a:pt x="1863857" y="78065"/>
                  <a:pt x="3195635" y="0"/>
                </a:cubicBezTo>
                <a:cubicBezTo>
                  <a:pt x="3248010" y="-207"/>
                  <a:pt x="3283054" y="41284"/>
                  <a:pt x="3286351" y="90716"/>
                </a:cubicBezTo>
                <a:cubicBezTo>
                  <a:pt x="3258336" y="160031"/>
                  <a:pt x="3256818" y="288012"/>
                  <a:pt x="3286351" y="453570"/>
                </a:cubicBezTo>
                <a:cubicBezTo>
                  <a:pt x="3286383" y="498839"/>
                  <a:pt x="3250256" y="550388"/>
                  <a:pt x="3195635" y="544286"/>
                </a:cubicBezTo>
                <a:cubicBezTo>
                  <a:pt x="2022135" y="450037"/>
                  <a:pt x="1109066" y="670873"/>
                  <a:pt x="90716" y="544286"/>
                </a:cubicBezTo>
                <a:cubicBezTo>
                  <a:pt x="45015" y="544371"/>
                  <a:pt x="3883" y="506121"/>
                  <a:pt x="0" y="453570"/>
                </a:cubicBezTo>
                <a:cubicBezTo>
                  <a:pt x="-9198" y="341576"/>
                  <a:pt x="-22724" y="148893"/>
                  <a:pt x="0" y="90716"/>
                </a:cubicBezTo>
                <a:close/>
              </a:path>
              <a:path w="3286351" h="544286" stroke="0" extrusionOk="0">
                <a:moveTo>
                  <a:pt x="0" y="90716"/>
                </a:moveTo>
                <a:cubicBezTo>
                  <a:pt x="-5908" y="46165"/>
                  <a:pt x="45891" y="-3244"/>
                  <a:pt x="90716" y="0"/>
                </a:cubicBezTo>
                <a:cubicBezTo>
                  <a:pt x="1624057" y="114556"/>
                  <a:pt x="2004046" y="-105465"/>
                  <a:pt x="3195635" y="0"/>
                </a:cubicBezTo>
                <a:cubicBezTo>
                  <a:pt x="3246487" y="4073"/>
                  <a:pt x="3285821" y="38441"/>
                  <a:pt x="3286351" y="90716"/>
                </a:cubicBezTo>
                <a:cubicBezTo>
                  <a:pt x="3316387" y="211728"/>
                  <a:pt x="3259532" y="357353"/>
                  <a:pt x="3286351" y="453570"/>
                </a:cubicBezTo>
                <a:cubicBezTo>
                  <a:pt x="3277381" y="499920"/>
                  <a:pt x="3250344" y="539886"/>
                  <a:pt x="3195635" y="544286"/>
                </a:cubicBezTo>
                <a:cubicBezTo>
                  <a:pt x="2264538" y="523350"/>
                  <a:pt x="1376125" y="660157"/>
                  <a:pt x="90716" y="544286"/>
                </a:cubicBezTo>
                <a:cubicBezTo>
                  <a:pt x="32877" y="543750"/>
                  <a:pt x="6594" y="499031"/>
                  <a:pt x="0" y="453570"/>
                </a:cubicBezTo>
                <a:cubicBezTo>
                  <a:pt x="-12622" y="318574"/>
                  <a:pt x="10074" y="153589"/>
                  <a:pt x="0" y="90716"/>
                </a:cubicBezTo>
                <a:close/>
              </a:path>
            </a:pathLst>
          </a:custGeom>
          <a:solidFill>
            <a:srgbClr val="00B05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l"/>
            <a:r>
              <a:rPr lang="en-US" b="1" i="0" dirty="0">
                <a:solidFill>
                  <a:srgbClr val="294A70"/>
                </a:solidFill>
                <a:effectLst/>
                <a:latin typeface="Merriweather Sans" pitchFamily="2" charset="0"/>
              </a:rPr>
              <a:t> </a:t>
            </a:r>
            <a:r>
              <a:rPr lang="en-US" sz="1400" dirty="0">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Modified Capitalization Weighted</a:t>
            </a:r>
          </a:p>
        </p:txBody>
      </p:sp>
      <p:sp>
        <p:nvSpPr>
          <p:cNvPr id="26" name="Rectangle: Rounded Corners 25">
            <a:extLst>
              <a:ext uri="{FF2B5EF4-FFF2-40B4-BE49-F238E27FC236}">
                <a16:creationId xmlns:a16="http://schemas.microsoft.com/office/drawing/2014/main" id="{B17F6650-B81B-043F-F2D9-98F2DEE414DC}"/>
              </a:ext>
            </a:extLst>
          </p:cNvPr>
          <p:cNvSpPr/>
          <p:nvPr/>
        </p:nvSpPr>
        <p:spPr>
          <a:xfrm>
            <a:off x="1244488" y="1241666"/>
            <a:ext cx="3332071" cy="544286"/>
          </a:xfrm>
          <a:custGeom>
            <a:avLst/>
            <a:gdLst>
              <a:gd name="connsiteX0" fmla="*/ 0 w 3332071"/>
              <a:gd name="connsiteY0" fmla="*/ 90716 h 544286"/>
              <a:gd name="connsiteX1" fmla="*/ 90716 w 3332071"/>
              <a:gd name="connsiteY1" fmla="*/ 0 h 544286"/>
              <a:gd name="connsiteX2" fmla="*/ 3241355 w 3332071"/>
              <a:gd name="connsiteY2" fmla="*/ 0 h 544286"/>
              <a:gd name="connsiteX3" fmla="*/ 3332071 w 3332071"/>
              <a:gd name="connsiteY3" fmla="*/ 90716 h 544286"/>
              <a:gd name="connsiteX4" fmla="*/ 3332071 w 3332071"/>
              <a:gd name="connsiteY4" fmla="*/ 453570 h 544286"/>
              <a:gd name="connsiteX5" fmla="*/ 3241355 w 3332071"/>
              <a:gd name="connsiteY5" fmla="*/ 544286 h 544286"/>
              <a:gd name="connsiteX6" fmla="*/ 90716 w 3332071"/>
              <a:gd name="connsiteY6" fmla="*/ 544286 h 544286"/>
              <a:gd name="connsiteX7" fmla="*/ 0 w 3332071"/>
              <a:gd name="connsiteY7" fmla="*/ 453570 h 544286"/>
              <a:gd name="connsiteX8" fmla="*/ 0 w 3332071"/>
              <a:gd name="connsiteY8" fmla="*/ 9071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2071" h="544286" fill="none" extrusionOk="0">
                <a:moveTo>
                  <a:pt x="0" y="90716"/>
                </a:moveTo>
                <a:cubicBezTo>
                  <a:pt x="-2547" y="39188"/>
                  <a:pt x="46388" y="4854"/>
                  <a:pt x="90716" y="0"/>
                </a:cubicBezTo>
                <a:cubicBezTo>
                  <a:pt x="1008997" y="-158339"/>
                  <a:pt x="2684349" y="78065"/>
                  <a:pt x="3241355" y="0"/>
                </a:cubicBezTo>
                <a:cubicBezTo>
                  <a:pt x="3293730" y="-207"/>
                  <a:pt x="3328774" y="41284"/>
                  <a:pt x="3332071" y="90716"/>
                </a:cubicBezTo>
                <a:cubicBezTo>
                  <a:pt x="3304056" y="160031"/>
                  <a:pt x="3302538" y="288012"/>
                  <a:pt x="3332071" y="453570"/>
                </a:cubicBezTo>
                <a:cubicBezTo>
                  <a:pt x="3332103" y="498839"/>
                  <a:pt x="3295976" y="550388"/>
                  <a:pt x="3241355" y="544286"/>
                </a:cubicBezTo>
                <a:cubicBezTo>
                  <a:pt x="2507619" y="450037"/>
                  <a:pt x="1030334" y="670873"/>
                  <a:pt x="90716" y="544286"/>
                </a:cubicBezTo>
                <a:cubicBezTo>
                  <a:pt x="45015" y="544371"/>
                  <a:pt x="3883" y="506121"/>
                  <a:pt x="0" y="453570"/>
                </a:cubicBezTo>
                <a:cubicBezTo>
                  <a:pt x="-9198" y="341576"/>
                  <a:pt x="-22724" y="148893"/>
                  <a:pt x="0" y="90716"/>
                </a:cubicBezTo>
                <a:close/>
              </a:path>
              <a:path w="3332071" h="544286" stroke="0" extrusionOk="0">
                <a:moveTo>
                  <a:pt x="0" y="90716"/>
                </a:moveTo>
                <a:cubicBezTo>
                  <a:pt x="-5908" y="46165"/>
                  <a:pt x="45891" y="-3244"/>
                  <a:pt x="90716" y="0"/>
                </a:cubicBezTo>
                <a:cubicBezTo>
                  <a:pt x="1183774" y="114556"/>
                  <a:pt x="2381877" y="-105465"/>
                  <a:pt x="3241355" y="0"/>
                </a:cubicBezTo>
                <a:cubicBezTo>
                  <a:pt x="3292207" y="4073"/>
                  <a:pt x="3331541" y="38441"/>
                  <a:pt x="3332071" y="90716"/>
                </a:cubicBezTo>
                <a:cubicBezTo>
                  <a:pt x="3362107" y="211728"/>
                  <a:pt x="3305252" y="357353"/>
                  <a:pt x="3332071" y="453570"/>
                </a:cubicBezTo>
                <a:cubicBezTo>
                  <a:pt x="3323101" y="499920"/>
                  <a:pt x="3296064" y="539886"/>
                  <a:pt x="3241355" y="544286"/>
                </a:cubicBezTo>
                <a:cubicBezTo>
                  <a:pt x="1913621" y="523350"/>
                  <a:pt x="782099" y="660157"/>
                  <a:pt x="90716" y="544286"/>
                </a:cubicBezTo>
                <a:cubicBezTo>
                  <a:pt x="32877" y="543750"/>
                  <a:pt x="6594" y="499031"/>
                  <a:pt x="0" y="453570"/>
                </a:cubicBezTo>
                <a:cubicBezTo>
                  <a:pt x="-12622" y="318574"/>
                  <a:pt x="10074" y="153589"/>
                  <a:pt x="0" y="90716"/>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l"/>
            <a:r>
              <a:rPr lang="en-US" sz="1400" i="0" dirty="0">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Full Market Capitalization method</a:t>
            </a:r>
          </a:p>
        </p:txBody>
      </p:sp>
      <p:sp>
        <p:nvSpPr>
          <p:cNvPr id="27" name="Rectangle: Rounded Corners 26">
            <a:extLst>
              <a:ext uri="{FF2B5EF4-FFF2-40B4-BE49-F238E27FC236}">
                <a16:creationId xmlns:a16="http://schemas.microsoft.com/office/drawing/2014/main" id="{01CAEC36-543C-25D4-BF76-7D3062CC6914}"/>
              </a:ext>
            </a:extLst>
          </p:cNvPr>
          <p:cNvSpPr/>
          <p:nvPr/>
        </p:nvSpPr>
        <p:spPr>
          <a:xfrm>
            <a:off x="4915693" y="4982675"/>
            <a:ext cx="1645973" cy="544286"/>
          </a:xfrm>
          <a:custGeom>
            <a:avLst/>
            <a:gdLst>
              <a:gd name="connsiteX0" fmla="*/ 0 w 1645973"/>
              <a:gd name="connsiteY0" fmla="*/ 90716 h 544286"/>
              <a:gd name="connsiteX1" fmla="*/ 90716 w 1645973"/>
              <a:gd name="connsiteY1" fmla="*/ 0 h 544286"/>
              <a:gd name="connsiteX2" fmla="*/ 1555257 w 1645973"/>
              <a:gd name="connsiteY2" fmla="*/ 0 h 544286"/>
              <a:gd name="connsiteX3" fmla="*/ 1645973 w 1645973"/>
              <a:gd name="connsiteY3" fmla="*/ 90716 h 544286"/>
              <a:gd name="connsiteX4" fmla="*/ 1645973 w 1645973"/>
              <a:gd name="connsiteY4" fmla="*/ 453570 h 544286"/>
              <a:gd name="connsiteX5" fmla="*/ 1555257 w 1645973"/>
              <a:gd name="connsiteY5" fmla="*/ 544286 h 544286"/>
              <a:gd name="connsiteX6" fmla="*/ 90716 w 1645973"/>
              <a:gd name="connsiteY6" fmla="*/ 544286 h 544286"/>
              <a:gd name="connsiteX7" fmla="*/ 0 w 1645973"/>
              <a:gd name="connsiteY7" fmla="*/ 453570 h 544286"/>
              <a:gd name="connsiteX8" fmla="*/ 0 w 1645973"/>
              <a:gd name="connsiteY8" fmla="*/ 90716 h 54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73" h="544286" fill="none" extrusionOk="0">
                <a:moveTo>
                  <a:pt x="0" y="90716"/>
                </a:moveTo>
                <a:cubicBezTo>
                  <a:pt x="-2547" y="39188"/>
                  <a:pt x="46388" y="4854"/>
                  <a:pt x="90716" y="0"/>
                </a:cubicBezTo>
                <a:cubicBezTo>
                  <a:pt x="409532" y="11886"/>
                  <a:pt x="1131990" y="-104191"/>
                  <a:pt x="1555257" y="0"/>
                </a:cubicBezTo>
                <a:cubicBezTo>
                  <a:pt x="1607632" y="-207"/>
                  <a:pt x="1642676" y="41284"/>
                  <a:pt x="1645973" y="90716"/>
                </a:cubicBezTo>
                <a:cubicBezTo>
                  <a:pt x="1617958" y="160031"/>
                  <a:pt x="1616440" y="288012"/>
                  <a:pt x="1645973" y="453570"/>
                </a:cubicBezTo>
                <a:cubicBezTo>
                  <a:pt x="1646005" y="498839"/>
                  <a:pt x="1609878" y="550388"/>
                  <a:pt x="1555257" y="544286"/>
                </a:cubicBezTo>
                <a:cubicBezTo>
                  <a:pt x="1113624" y="570109"/>
                  <a:pt x="286828" y="528588"/>
                  <a:pt x="90716" y="544286"/>
                </a:cubicBezTo>
                <a:cubicBezTo>
                  <a:pt x="45015" y="544371"/>
                  <a:pt x="3883" y="506121"/>
                  <a:pt x="0" y="453570"/>
                </a:cubicBezTo>
                <a:cubicBezTo>
                  <a:pt x="-9198" y="341576"/>
                  <a:pt x="-22724" y="148893"/>
                  <a:pt x="0" y="90716"/>
                </a:cubicBezTo>
                <a:close/>
              </a:path>
              <a:path w="1645973" h="544286" stroke="0" extrusionOk="0">
                <a:moveTo>
                  <a:pt x="0" y="90716"/>
                </a:moveTo>
                <a:cubicBezTo>
                  <a:pt x="-5908" y="46165"/>
                  <a:pt x="45891" y="-3244"/>
                  <a:pt x="90716" y="0"/>
                </a:cubicBezTo>
                <a:cubicBezTo>
                  <a:pt x="302735" y="-47433"/>
                  <a:pt x="946269" y="69915"/>
                  <a:pt x="1555257" y="0"/>
                </a:cubicBezTo>
                <a:cubicBezTo>
                  <a:pt x="1606109" y="4073"/>
                  <a:pt x="1645443" y="38441"/>
                  <a:pt x="1645973" y="90716"/>
                </a:cubicBezTo>
                <a:cubicBezTo>
                  <a:pt x="1676009" y="211728"/>
                  <a:pt x="1619154" y="357353"/>
                  <a:pt x="1645973" y="453570"/>
                </a:cubicBezTo>
                <a:cubicBezTo>
                  <a:pt x="1637003" y="499920"/>
                  <a:pt x="1609966" y="539886"/>
                  <a:pt x="1555257" y="544286"/>
                </a:cubicBezTo>
                <a:cubicBezTo>
                  <a:pt x="1162817" y="450234"/>
                  <a:pt x="512950" y="658041"/>
                  <a:pt x="90716" y="544286"/>
                </a:cubicBezTo>
                <a:cubicBezTo>
                  <a:pt x="32877" y="543750"/>
                  <a:pt x="6594" y="499031"/>
                  <a:pt x="0" y="453570"/>
                </a:cubicBezTo>
                <a:cubicBezTo>
                  <a:pt x="-12622" y="318574"/>
                  <a:pt x="10074" y="153589"/>
                  <a:pt x="0" y="90716"/>
                </a:cubicBezTo>
                <a:close/>
              </a:path>
            </a:pathLst>
          </a:custGeom>
          <a:solidFill>
            <a:srgbClr val="C0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r>
              <a:rPr lang="en-US" sz="1400" dirty="0">
                <a:ln w="0"/>
                <a:solidFill>
                  <a:schemeClr val="tx1"/>
                </a:solidFill>
                <a:effectLst>
                  <a:outerShdw blurRad="38100" dist="19050" dir="2700000" algn="tl" rotWithShape="0">
                    <a:schemeClr val="dk1">
                      <a:alpha val="40000"/>
                    </a:schemeClr>
                  </a:outerShdw>
                </a:effectLst>
                <a:latin typeface="Merriweather Sans" panose="020B0604020202020204" pitchFamily="2" charset="0"/>
              </a:rPr>
              <a:t>Equal Weighing</a:t>
            </a:r>
          </a:p>
        </p:txBody>
      </p:sp>
      <p:sp>
        <p:nvSpPr>
          <p:cNvPr id="28" name="Rectangle 27">
            <a:extLst>
              <a:ext uri="{FF2B5EF4-FFF2-40B4-BE49-F238E27FC236}">
                <a16:creationId xmlns:a16="http://schemas.microsoft.com/office/drawing/2014/main" id="{38BC9A58-E965-32E1-C33F-5B32D2851C74}"/>
              </a:ext>
            </a:extLst>
          </p:cNvPr>
          <p:cNvSpPr/>
          <p:nvPr/>
        </p:nvSpPr>
        <p:spPr>
          <a:xfrm>
            <a:off x="1132238" y="1840718"/>
            <a:ext cx="3179075" cy="338554"/>
          </a:xfrm>
          <a:prstGeom prst="rect">
            <a:avLst/>
          </a:prstGeom>
          <a:noFill/>
        </p:spPr>
        <p:txBody>
          <a:bodyPr wrap="none" lIns="91440" tIns="45720" rIns="91440" bIns="45720">
            <a:spAutoFit/>
          </a:bodyPr>
          <a:lstStyle/>
          <a:p>
            <a:pPr algn="ctr"/>
            <a:r>
              <a:rPr lang="ar-EG" sz="1600" b="1" spc="50" dirty="0">
                <a:ln w="0"/>
                <a:solidFill>
                  <a:schemeClr val="bg2"/>
                </a:solidFill>
                <a:effectLst>
                  <a:innerShdw blurRad="63500" dist="50800" dir="13500000">
                    <a:srgbClr val="000000">
                      <a:alpha val="50000"/>
                    </a:srgbClr>
                  </a:innerShdw>
                </a:effectLst>
              </a:rPr>
              <a:t>طريقة القيمة الأسمية الكاملة</a:t>
            </a:r>
            <a:endParaRPr lang="en-US" sz="1600" b="1" spc="50" dirty="0">
              <a:ln w="0"/>
              <a:solidFill>
                <a:schemeClr val="bg2"/>
              </a:solidFill>
              <a:effectLst>
                <a:innerShdw blurRad="63500" dist="50800" dir="13500000">
                  <a:srgbClr val="000000">
                    <a:alpha val="50000"/>
                  </a:srgbClr>
                </a:innerShdw>
              </a:effectLst>
            </a:endParaRPr>
          </a:p>
        </p:txBody>
      </p:sp>
      <p:sp>
        <p:nvSpPr>
          <p:cNvPr id="29" name="Rectangle 28">
            <a:extLst>
              <a:ext uri="{FF2B5EF4-FFF2-40B4-BE49-F238E27FC236}">
                <a16:creationId xmlns:a16="http://schemas.microsoft.com/office/drawing/2014/main" id="{1B878004-A761-B8B7-51CB-702035C2E15B}"/>
              </a:ext>
            </a:extLst>
          </p:cNvPr>
          <p:cNvSpPr/>
          <p:nvPr/>
        </p:nvSpPr>
        <p:spPr>
          <a:xfrm>
            <a:off x="6226594" y="1882673"/>
            <a:ext cx="4810933" cy="338554"/>
          </a:xfrm>
          <a:prstGeom prst="rect">
            <a:avLst/>
          </a:prstGeom>
          <a:noFill/>
        </p:spPr>
        <p:txBody>
          <a:bodyPr wrap="none" lIns="91440" tIns="45720" rIns="91440" bIns="45720">
            <a:spAutoFit/>
          </a:bodyPr>
          <a:lstStyle/>
          <a:p>
            <a:pPr algn="ctr"/>
            <a:r>
              <a:rPr lang="ar-EG" sz="1600" b="1" spc="50" dirty="0">
                <a:ln w="0"/>
                <a:solidFill>
                  <a:schemeClr val="bg2"/>
                </a:solidFill>
                <a:effectLst>
                  <a:innerShdw blurRad="63500" dist="50800" dir="13500000">
                    <a:srgbClr val="000000">
                      <a:alpha val="50000"/>
                    </a:srgbClr>
                  </a:innerShdw>
                </a:effectLst>
              </a:rPr>
              <a:t>طريقة القيمة الأسمية ل الأسهم العائمة الحرة</a:t>
            </a:r>
            <a:endParaRPr lang="en-US" sz="1600" b="1" spc="50" dirty="0">
              <a:ln w="0"/>
              <a:solidFill>
                <a:schemeClr val="bg2"/>
              </a:solidFill>
              <a:effectLst>
                <a:innerShdw blurRad="63500" dist="50800" dir="13500000">
                  <a:srgbClr val="000000">
                    <a:alpha val="50000"/>
                  </a:srgbClr>
                </a:innerShdw>
              </a:effectLst>
            </a:endParaRPr>
          </a:p>
        </p:txBody>
      </p:sp>
      <p:sp>
        <p:nvSpPr>
          <p:cNvPr id="30" name="Rectangle 29">
            <a:extLst>
              <a:ext uri="{FF2B5EF4-FFF2-40B4-BE49-F238E27FC236}">
                <a16:creationId xmlns:a16="http://schemas.microsoft.com/office/drawing/2014/main" id="{BC6B2F8E-A528-8366-B48F-F256869B2BA8}"/>
              </a:ext>
            </a:extLst>
          </p:cNvPr>
          <p:cNvSpPr/>
          <p:nvPr/>
        </p:nvSpPr>
        <p:spPr>
          <a:xfrm>
            <a:off x="1534300" y="3983841"/>
            <a:ext cx="3228769" cy="338554"/>
          </a:xfrm>
          <a:prstGeom prst="rect">
            <a:avLst/>
          </a:prstGeom>
          <a:noFill/>
        </p:spPr>
        <p:txBody>
          <a:bodyPr wrap="none" lIns="91440" tIns="45720" rIns="91440" bIns="45720">
            <a:spAutoFit/>
          </a:bodyPr>
          <a:lstStyle/>
          <a:p>
            <a:pPr algn="ctr"/>
            <a:r>
              <a:rPr lang="ar-EG" sz="1600" b="1" spc="50" dirty="0">
                <a:ln w="0"/>
                <a:solidFill>
                  <a:schemeClr val="bg2"/>
                </a:solidFill>
                <a:effectLst>
                  <a:innerShdw blurRad="63500" dist="50800" dir="13500000">
                    <a:srgbClr val="000000">
                      <a:alpha val="50000"/>
                    </a:srgbClr>
                  </a:innerShdw>
                </a:effectLst>
              </a:rPr>
              <a:t>طريقة القيمة الأسمية المعدلة</a:t>
            </a:r>
            <a:endParaRPr lang="en-US" sz="1600" b="1" spc="50" dirty="0">
              <a:ln w="0"/>
              <a:solidFill>
                <a:schemeClr val="bg2"/>
              </a:solidFill>
              <a:effectLst>
                <a:innerShdw blurRad="63500" dist="50800" dir="13500000">
                  <a:srgbClr val="000000">
                    <a:alpha val="50000"/>
                  </a:srgbClr>
                </a:innerShdw>
              </a:effectLst>
            </a:endParaRPr>
          </a:p>
        </p:txBody>
      </p:sp>
      <p:sp>
        <p:nvSpPr>
          <p:cNvPr id="31" name="Rectangle 30">
            <a:extLst>
              <a:ext uri="{FF2B5EF4-FFF2-40B4-BE49-F238E27FC236}">
                <a16:creationId xmlns:a16="http://schemas.microsoft.com/office/drawing/2014/main" id="{D3B51782-7AD6-9100-9699-D18884A38941}"/>
              </a:ext>
            </a:extLst>
          </p:cNvPr>
          <p:cNvSpPr/>
          <p:nvPr/>
        </p:nvSpPr>
        <p:spPr>
          <a:xfrm>
            <a:off x="7428932" y="4018899"/>
            <a:ext cx="2565126" cy="338554"/>
          </a:xfrm>
          <a:prstGeom prst="rect">
            <a:avLst/>
          </a:prstGeom>
          <a:noFill/>
        </p:spPr>
        <p:txBody>
          <a:bodyPr wrap="none" lIns="91440" tIns="45720" rIns="91440" bIns="45720">
            <a:spAutoFit/>
          </a:bodyPr>
          <a:lstStyle/>
          <a:p>
            <a:pPr algn="ctr"/>
            <a:r>
              <a:rPr lang="ar-EG" sz="1600" b="1" spc="50" dirty="0">
                <a:ln w="0"/>
                <a:solidFill>
                  <a:schemeClr val="bg2"/>
                </a:solidFill>
                <a:effectLst>
                  <a:innerShdw blurRad="63500" dist="50800" dir="13500000">
                    <a:srgbClr val="000000">
                      <a:alpha val="50000"/>
                    </a:srgbClr>
                  </a:innerShdw>
                </a:effectLst>
              </a:rPr>
              <a:t>المؤشر المرجح للأسعار</a:t>
            </a:r>
            <a:endParaRPr lang="en-US" sz="1600" b="1" spc="50" dirty="0">
              <a:ln w="0"/>
              <a:solidFill>
                <a:schemeClr val="bg2"/>
              </a:solidFill>
              <a:effectLst>
                <a:innerShdw blurRad="63500" dist="50800" dir="13500000">
                  <a:srgbClr val="000000">
                    <a:alpha val="50000"/>
                  </a:srgbClr>
                </a:innerShdw>
              </a:effectLst>
            </a:endParaRPr>
          </a:p>
        </p:txBody>
      </p:sp>
      <p:sp>
        <p:nvSpPr>
          <p:cNvPr id="33" name="Rectangle 32">
            <a:extLst>
              <a:ext uri="{FF2B5EF4-FFF2-40B4-BE49-F238E27FC236}">
                <a16:creationId xmlns:a16="http://schemas.microsoft.com/office/drawing/2014/main" id="{9E9F70C3-A716-4A9D-0C83-93A70CA64887}"/>
              </a:ext>
            </a:extLst>
          </p:cNvPr>
          <p:cNvSpPr/>
          <p:nvPr/>
        </p:nvSpPr>
        <p:spPr>
          <a:xfrm>
            <a:off x="4576559" y="5685549"/>
            <a:ext cx="2021707" cy="338554"/>
          </a:xfrm>
          <a:prstGeom prst="rect">
            <a:avLst/>
          </a:prstGeom>
          <a:noFill/>
        </p:spPr>
        <p:txBody>
          <a:bodyPr wrap="none" lIns="91440" tIns="45720" rIns="91440" bIns="45720">
            <a:spAutoFit/>
          </a:bodyPr>
          <a:lstStyle/>
          <a:p>
            <a:pPr algn="ctr"/>
            <a:r>
              <a:rPr lang="ar-EG" sz="1600" b="1" spc="50" dirty="0">
                <a:ln w="0"/>
                <a:solidFill>
                  <a:schemeClr val="bg2"/>
                </a:solidFill>
                <a:effectLst>
                  <a:innerShdw blurRad="63500" dist="50800" dir="13500000">
                    <a:srgbClr val="000000">
                      <a:alpha val="50000"/>
                    </a:srgbClr>
                  </a:innerShdw>
                </a:effectLst>
              </a:rPr>
              <a:t>الترجيح المتساوي</a:t>
            </a:r>
            <a:endParaRPr lang="en-US" sz="1600" b="1" spc="50" dirty="0">
              <a:ln w="0"/>
              <a:solidFill>
                <a:schemeClr val="bg2"/>
              </a:solidFill>
              <a:effectLst>
                <a:innerShdw blurRad="63500" dist="50800" dir="13500000">
                  <a:srgbClr val="000000">
                    <a:alpha val="50000"/>
                  </a:srgbClr>
                </a:innerShdw>
              </a:effectLst>
            </a:endParaRPr>
          </a:p>
        </p:txBody>
      </p:sp>
      <p:sp>
        <p:nvSpPr>
          <p:cNvPr id="34" name="Oval 33">
            <a:extLst>
              <a:ext uri="{FF2B5EF4-FFF2-40B4-BE49-F238E27FC236}">
                <a16:creationId xmlns:a16="http://schemas.microsoft.com/office/drawing/2014/main" id="{3061196F-1F7B-4525-A2F1-10ADA4CEAA5D}"/>
              </a:ext>
            </a:extLst>
          </p:cNvPr>
          <p:cNvSpPr/>
          <p:nvPr/>
        </p:nvSpPr>
        <p:spPr>
          <a:xfrm>
            <a:off x="878466" y="955382"/>
            <a:ext cx="477072" cy="477072"/>
          </a:xfrm>
          <a:prstGeom prst="ellipse">
            <a:avLst/>
          </a:prstGeom>
          <a:solidFill>
            <a:srgbClr val="DA7A7A"/>
          </a:solidFill>
          <a:ln>
            <a:extLst>
              <a:ext uri="{C807C97D-BFC1-408E-A445-0C87EB9F89A2}">
                <ask:lineSketchStyleProps xmlns:ask="http://schemas.microsoft.com/office/drawing/2018/sketchyshapes">
                  <ask:type>
                    <ask:lineSketchNone/>
                  </ask:type>
                </ask:lineSketchStyleProps>
              </a:ext>
            </a:extLst>
          </a:ln>
        </p:spPr>
        <p:style>
          <a:lnRef idx="3">
            <a:schemeClr val="lt1"/>
          </a:lnRef>
          <a:fillRef idx="1">
            <a:schemeClr val="accent3"/>
          </a:fillRef>
          <a:effectRef idx="1">
            <a:schemeClr val="accent3"/>
          </a:effectRef>
          <a:fontRef idx="minor">
            <a:schemeClr val="lt1"/>
          </a:fontRef>
        </p:style>
        <p:txBody>
          <a:bodyPr rtlCol="0" anchor="ctr"/>
          <a:lstStyle/>
          <a:p>
            <a:pPr algn="ctr"/>
            <a:r>
              <a:rPr lang="ar-EG"/>
              <a:t>1</a:t>
            </a:r>
            <a:endParaRPr lang="en-US" dirty="0"/>
          </a:p>
        </p:txBody>
      </p:sp>
      <p:sp>
        <p:nvSpPr>
          <p:cNvPr id="35" name="Oval 34">
            <a:extLst>
              <a:ext uri="{FF2B5EF4-FFF2-40B4-BE49-F238E27FC236}">
                <a16:creationId xmlns:a16="http://schemas.microsoft.com/office/drawing/2014/main" id="{EBC268AC-5547-E4BE-6A49-CAFFB0C73E71}"/>
              </a:ext>
            </a:extLst>
          </p:cNvPr>
          <p:cNvSpPr/>
          <p:nvPr/>
        </p:nvSpPr>
        <p:spPr>
          <a:xfrm>
            <a:off x="6273188" y="894622"/>
            <a:ext cx="509530" cy="509530"/>
          </a:xfrm>
          <a:prstGeom prst="ellipse">
            <a:avLst/>
          </a:prstGeom>
          <a:solidFill>
            <a:srgbClr val="DA7A7A"/>
          </a:solidFill>
          <a:ln>
            <a:extLst>
              <a:ext uri="{C807C97D-BFC1-408E-A445-0C87EB9F89A2}">
                <ask:lineSketchStyleProps xmlns:ask="http://schemas.microsoft.com/office/drawing/2018/sketchyshapes">
                  <ask:type>
                    <ask:lineSketchNone/>
                  </ask:type>
                </ask:lineSketchStyleProps>
              </a:ext>
            </a:extLst>
          </a:ln>
        </p:spPr>
        <p:style>
          <a:lnRef idx="3">
            <a:schemeClr val="lt1"/>
          </a:lnRef>
          <a:fillRef idx="1">
            <a:schemeClr val="accent3"/>
          </a:fillRef>
          <a:effectRef idx="1">
            <a:schemeClr val="accent3"/>
          </a:effectRef>
          <a:fontRef idx="minor">
            <a:schemeClr val="lt1"/>
          </a:fontRef>
        </p:style>
        <p:txBody>
          <a:bodyPr rtlCol="0" anchor="ctr"/>
          <a:lstStyle/>
          <a:p>
            <a:pPr algn="ctr"/>
            <a:r>
              <a:rPr lang="ar-EG" dirty="0"/>
              <a:t>2</a:t>
            </a:r>
            <a:endParaRPr lang="en-US" dirty="0"/>
          </a:p>
        </p:txBody>
      </p:sp>
      <p:sp>
        <p:nvSpPr>
          <p:cNvPr id="36" name="Oval 35">
            <a:extLst>
              <a:ext uri="{FF2B5EF4-FFF2-40B4-BE49-F238E27FC236}">
                <a16:creationId xmlns:a16="http://schemas.microsoft.com/office/drawing/2014/main" id="{C8494364-ADB9-1BF7-70C5-0713822BBA38}"/>
              </a:ext>
            </a:extLst>
          </p:cNvPr>
          <p:cNvSpPr/>
          <p:nvPr/>
        </p:nvSpPr>
        <p:spPr>
          <a:xfrm>
            <a:off x="1310991" y="3097009"/>
            <a:ext cx="477072" cy="477072"/>
          </a:xfrm>
          <a:prstGeom prst="ellipse">
            <a:avLst/>
          </a:prstGeom>
          <a:solidFill>
            <a:srgbClr val="72CA9A"/>
          </a:solidFill>
          <a:ln>
            <a:extLst>
              <a:ext uri="{C807C97D-BFC1-408E-A445-0C87EB9F89A2}">
                <ask:lineSketchStyleProps xmlns:ask="http://schemas.microsoft.com/office/drawing/2018/sketchyshapes">
                  <ask:type>
                    <ask:lineSketchNone/>
                  </ask:type>
                </ask:lineSketchStyleProps>
              </a:ext>
            </a:extLst>
          </a:ln>
        </p:spPr>
        <p:style>
          <a:lnRef idx="3">
            <a:schemeClr val="lt1"/>
          </a:lnRef>
          <a:fillRef idx="1">
            <a:schemeClr val="accent3"/>
          </a:fillRef>
          <a:effectRef idx="1">
            <a:schemeClr val="accent3"/>
          </a:effectRef>
          <a:fontRef idx="minor">
            <a:schemeClr val="lt1"/>
          </a:fontRef>
        </p:style>
        <p:txBody>
          <a:bodyPr rtlCol="0" anchor="ctr"/>
          <a:lstStyle/>
          <a:p>
            <a:pPr algn="ctr"/>
            <a:r>
              <a:rPr lang="ar-EG" dirty="0"/>
              <a:t>3</a:t>
            </a:r>
            <a:endParaRPr lang="en-US" dirty="0"/>
          </a:p>
        </p:txBody>
      </p:sp>
      <p:sp>
        <p:nvSpPr>
          <p:cNvPr id="37" name="Oval 36">
            <a:extLst>
              <a:ext uri="{FF2B5EF4-FFF2-40B4-BE49-F238E27FC236}">
                <a16:creationId xmlns:a16="http://schemas.microsoft.com/office/drawing/2014/main" id="{A232E18E-1016-495B-FC36-2F7A21055CD2}"/>
              </a:ext>
            </a:extLst>
          </p:cNvPr>
          <p:cNvSpPr/>
          <p:nvPr/>
        </p:nvSpPr>
        <p:spPr>
          <a:xfrm>
            <a:off x="7348802" y="3098317"/>
            <a:ext cx="477072" cy="477072"/>
          </a:xfrm>
          <a:prstGeom prst="ellipse">
            <a:avLst/>
          </a:prstGeom>
          <a:solidFill>
            <a:srgbClr val="7AD1F1"/>
          </a:solidFill>
          <a:ln>
            <a:extLst>
              <a:ext uri="{C807C97D-BFC1-408E-A445-0C87EB9F89A2}">
                <ask:lineSketchStyleProps xmlns:ask="http://schemas.microsoft.com/office/drawing/2018/sketchyshapes">
                  <ask:type>
                    <ask:lineSketchNone/>
                  </ask:type>
                </ask:lineSketchStyleProps>
              </a:ext>
            </a:extLst>
          </a:ln>
        </p:spPr>
        <p:style>
          <a:lnRef idx="3">
            <a:schemeClr val="lt1"/>
          </a:lnRef>
          <a:fillRef idx="1">
            <a:schemeClr val="accent3"/>
          </a:fillRef>
          <a:effectRef idx="1">
            <a:schemeClr val="accent3"/>
          </a:effectRef>
          <a:fontRef idx="minor">
            <a:schemeClr val="lt1"/>
          </a:fontRef>
        </p:style>
        <p:txBody>
          <a:bodyPr rtlCol="0" anchor="ctr"/>
          <a:lstStyle/>
          <a:p>
            <a:pPr algn="ctr"/>
            <a:r>
              <a:rPr lang="ar-EG" dirty="0"/>
              <a:t>4</a:t>
            </a:r>
            <a:endParaRPr lang="en-US" dirty="0"/>
          </a:p>
        </p:txBody>
      </p:sp>
      <p:sp>
        <p:nvSpPr>
          <p:cNvPr id="38" name="Oval 37">
            <a:extLst>
              <a:ext uri="{FF2B5EF4-FFF2-40B4-BE49-F238E27FC236}">
                <a16:creationId xmlns:a16="http://schemas.microsoft.com/office/drawing/2014/main" id="{59A1B329-5C64-5DA4-9575-DE2723C6621D}"/>
              </a:ext>
            </a:extLst>
          </p:cNvPr>
          <p:cNvSpPr/>
          <p:nvPr/>
        </p:nvSpPr>
        <p:spPr>
          <a:xfrm>
            <a:off x="4532012" y="4687768"/>
            <a:ext cx="477072" cy="477072"/>
          </a:xfrm>
          <a:prstGeom prst="ellipse">
            <a:avLst/>
          </a:prstGeom>
          <a:solidFill>
            <a:srgbClr val="DA7A7A"/>
          </a:solidFill>
          <a:ln>
            <a:extLst>
              <a:ext uri="{C807C97D-BFC1-408E-A445-0C87EB9F89A2}">
                <ask:lineSketchStyleProps xmlns:ask="http://schemas.microsoft.com/office/drawing/2018/sketchyshapes">
                  <ask:type>
                    <ask:lineSketchNone/>
                  </ask:type>
                </ask:lineSketchStyleProps>
              </a:ext>
            </a:extLst>
          </a:ln>
        </p:spPr>
        <p:style>
          <a:lnRef idx="3">
            <a:schemeClr val="lt1"/>
          </a:lnRef>
          <a:fillRef idx="1">
            <a:schemeClr val="accent3"/>
          </a:fillRef>
          <a:effectRef idx="1">
            <a:schemeClr val="accent3"/>
          </a:effectRef>
          <a:fontRef idx="minor">
            <a:schemeClr val="lt1"/>
          </a:fontRef>
        </p:style>
        <p:txBody>
          <a:bodyPr rtlCol="0" anchor="ctr"/>
          <a:lstStyle/>
          <a:p>
            <a:pPr algn="ctr"/>
            <a:r>
              <a:rPr lang="ar-EG" dirty="0"/>
              <a:t>5</a:t>
            </a:r>
            <a:endParaRPr lang="en-US" dirty="0"/>
          </a:p>
        </p:txBody>
      </p:sp>
      <p:sp>
        <p:nvSpPr>
          <p:cNvPr id="39" name="Rectangle 38">
            <a:extLst>
              <a:ext uri="{FF2B5EF4-FFF2-40B4-BE49-F238E27FC236}">
                <a16:creationId xmlns:a16="http://schemas.microsoft.com/office/drawing/2014/main" id="{33F540AB-3211-4AA1-A1BA-B3B07DCE3987}"/>
              </a:ext>
            </a:extLst>
          </p:cNvPr>
          <p:cNvSpPr/>
          <p:nvPr/>
        </p:nvSpPr>
        <p:spPr>
          <a:xfrm>
            <a:off x="4551350" y="1378826"/>
            <a:ext cx="1026242" cy="338554"/>
          </a:xfrm>
          <a:prstGeom prst="rect">
            <a:avLst/>
          </a:prstGeom>
          <a:noFill/>
        </p:spPr>
        <p:txBody>
          <a:bodyPr wrap="none" lIns="91440" tIns="45720" rIns="91440" bIns="45720">
            <a:spAutoFit/>
          </a:bodyPr>
          <a:lstStyle/>
          <a:p>
            <a:pPr algn="ctr"/>
            <a:r>
              <a:rPr lang="en-US" sz="1600" b="0" i="0" dirty="0">
                <a:solidFill>
                  <a:srgbClr val="666666"/>
                </a:solidFill>
                <a:effectLst/>
                <a:latin typeface="Open Sans" panose="020B0606030504020204" pitchFamily="34" charset="0"/>
              </a:rPr>
              <a:t>S&amp;P 500 </a:t>
            </a:r>
            <a:endParaRPr lang="en-US" sz="1600" b="1" spc="50" dirty="0">
              <a:ln w="0"/>
              <a:solidFill>
                <a:schemeClr val="bg2"/>
              </a:solidFill>
              <a:effectLst>
                <a:innerShdw blurRad="63500" dist="50800" dir="13500000">
                  <a:srgbClr val="000000">
                    <a:alpha val="50000"/>
                  </a:srgbClr>
                </a:innerShdw>
              </a:effectLst>
            </a:endParaRPr>
          </a:p>
        </p:txBody>
      </p:sp>
      <p:sp>
        <p:nvSpPr>
          <p:cNvPr id="40" name="Rectangle 39">
            <a:extLst>
              <a:ext uri="{FF2B5EF4-FFF2-40B4-BE49-F238E27FC236}">
                <a16:creationId xmlns:a16="http://schemas.microsoft.com/office/drawing/2014/main" id="{673DCC11-EE56-75A2-B47D-73796256C637}"/>
              </a:ext>
            </a:extLst>
          </p:cNvPr>
          <p:cNvSpPr/>
          <p:nvPr/>
        </p:nvSpPr>
        <p:spPr>
          <a:xfrm>
            <a:off x="10469810" y="1312459"/>
            <a:ext cx="1396536" cy="338554"/>
          </a:xfrm>
          <a:prstGeom prst="rect">
            <a:avLst/>
          </a:prstGeom>
          <a:noFill/>
        </p:spPr>
        <p:txBody>
          <a:bodyPr wrap="none" lIns="91440" tIns="45720" rIns="91440" bIns="45720">
            <a:spAutoFit/>
          </a:bodyPr>
          <a:lstStyle/>
          <a:p>
            <a:pPr algn="ctr"/>
            <a:r>
              <a:rPr lang="en-US" sz="1600" b="0" i="0" dirty="0">
                <a:solidFill>
                  <a:srgbClr val="666666"/>
                </a:solidFill>
                <a:effectLst/>
                <a:latin typeface="Open Sans" panose="020B0606030504020204" pitchFamily="34" charset="0"/>
              </a:rPr>
              <a:t>BSE and NSE</a:t>
            </a:r>
            <a:endParaRPr lang="en-US" sz="1600" b="1" spc="50" dirty="0">
              <a:ln w="0"/>
              <a:solidFill>
                <a:schemeClr val="bg2"/>
              </a:solidFill>
              <a:effectLst>
                <a:innerShdw blurRad="63500" dist="50800" dir="13500000">
                  <a:srgbClr val="000000">
                    <a:alpha val="50000"/>
                  </a:srgbClr>
                </a:innerShdw>
              </a:effectLst>
            </a:endParaRPr>
          </a:p>
        </p:txBody>
      </p:sp>
      <p:sp>
        <p:nvSpPr>
          <p:cNvPr id="41" name="Rectangle 40">
            <a:extLst>
              <a:ext uri="{FF2B5EF4-FFF2-40B4-BE49-F238E27FC236}">
                <a16:creationId xmlns:a16="http://schemas.microsoft.com/office/drawing/2014/main" id="{E2EFD7D3-2871-9599-8319-998391B27D57}"/>
              </a:ext>
            </a:extLst>
          </p:cNvPr>
          <p:cNvSpPr/>
          <p:nvPr/>
        </p:nvSpPr>
        <p:spPr>
          <a:xfrm>
            <a:off x="4983875" y="3515317"/>
            <a:ext cx="1417184" cy="338554"/>
          </a:xfrm>
          <a:prstGeom prst="rect">
            <a:avLst/>
          </a:prstGeom>
          <a:noFill/>
        </p:spPr>
        <p:txBody>
          <a:bodyPr wrap="none" lIns="91440" tIns="45720" rIns="91440" bIns="45720">
            <a:spAutoFit/>
          </a:bodyPr>
          <a:lstStyle/>
          <a:p>
            <a:pPr algn="ctr"/>
            <a:r>
              <a:rPr lang="en-US" sz="1600" b="0" i="0" dirty="0">
                <a:solidFill>
                  <a:srgbClr val="666666"/>
                </a:solidFill>
                <a:effectLst/>
                <a:latin typeface="Open Sans" panose="020B0606030504020204" pitchFamily="34" charset="0"/>
              </a:rPr>
              <a:t>NASDAQ 100</a:t>
            </a:r>
            <a:endParaRPr lang="en-US" sz="1600" b="1" spc="50" dirty="0">
              <a:ln w="0"/>
              <a:solidFill>
                <a:schemeClr val="bg2"/>
              </a:solidFill>
              <a:effectLst>
                <a:innerShdw blurRad="63500" dist="50800" dir="13500000">
                  <a:srgbClr val="000000">
                    <a:alpha val="50000"/>
                  </a:srgbClr>
                </a:innerShdw>
              </a:effectLst>
            </a:endParaRPr>
          </a:p>
        </p:txBody>
      </p:sp>
      <p:sp>
        <p:nvSpPr>
          <p:cNvPr id="42" name="Rectangle 41">
            <a:extLst>
              <a:ext uri="{FF2B5EF4-FFF2-40B4-BE49-F238E27FC236}">
                <a16:creationId xmlns:a16="http://schemas.microsoft.com/office/drawing/2014/main" id="{C4A8BE39-E10A-7044-D927-55C4F5B297A6}"/>
              </a:ext>
            </a:extLst>
          </p:cNvPr>
          <p:cNvSpPr/>
          <p:nvPr/>
        </p:nvSpPr>
        <p:spPr>
          <a:xfrm>
            <a:off x="9935037" y="3397946"/>
            <a:ext cx="1964704" cy="584775"/>
          </a:xfrm>
          <a:prstGeom prst="rect">
            <a:avLst/>
          </a:prstGeom>
          <a:noFill/>
        </p:spPr>
        <p:txBody>
          <a:bodyPr wrap="none" lIns="91440" tIns="45720" rIns="91440" bIns="45720">
            <a:spAutoFit/>
          </a:bodyPr>
          <a:lstStyle/>
          <a:p>
            <a:pPr algn="ctr"/>
            <a:r>
              <a:rPr lang="en-US" sz="1600" b="0" i="0" dirty="0">
                <a:solidFill>
                  <a:srgbClr val="666666"/>
                </a:solidFill>
                <a:effectLst/>
                <a:latin typeface="Open Sans" panose="020B0606030504020204" pitchFamily="34" charset="0"/>
              </a:rPr>
              <a:t>Dow Johns</a:t>
            </a:r>
            <a:endParaRPr lang="ar-EG" sz="1600" b="0" i="0" dirty="0">
              <a:solidFill>
                <a:srgbClr val="666666"/>
              </a:solidFill>
              <a:effectLst/>
              <a:latin typeface="Open Sans" panose="020B0606030504020204" pitchFamily="34" charset="0"/>
            </a:endParaRPr>
          </a:p>
          <a:p>
            <a:pPr algn="ctr"/>
            <a:r>
              <a:rPr lang="en-US" sz="1600" b="0" i="0" dirty="0">
                <a:solidFill>
                  <a:srgbClr val="666666"/>
                </a:solidFill>
                <a:effectLst/>
                <a:latin typeface="Open Sans" panose="020B0606030504020204" pitchFamily="34" charset="0"/>
              </a:rPr>
              <a:t> Industrial Average</a:t>
            </a:r>
            <a:endParaRPr lang="en-US" sz="1600" b="1" spc="50" dirty="0">
              <a:ln w="0"/>
              <a:solidFill>
                <a:schemeClr val="bg2"/>
              </a:solidFill>
              <a:effectLst>
                <a:innerShdw blurRad="63500" dist="50800" dir="13500000">
                  <a:srgbClr val="000000">
                    <a:alpha val="50000"/>
                  </a:srgbClr>
                </a:innerShdw>
              </a:effectLst>
            </a:endParaRPr>
          </a:p>
        </p:txBody>
      </p:sp>
      <p:sp>
        <p:nvSpPr>
          <p:cNvPr id="43" name="Rectangle 42">
            <a:extLst>
              <a:ext uri="{FF2B5EF4-FFF2-40B4-BE49-F238E27FC236}">
                <a16:creationId xmlns:a16="http://schemas.microsoft.com/office/drawing/2014/main" id="{0CE82B0A-464C-9B4B-A357-19CD5DD81175}"/>
              </a:ext>
            </a:extLst>
          </p:cNvPr>
          <p:cNvSpPr/>
          <p:nvPr/>
        </p:nvSpPr>
        <p:spPr>
          <a:xfrm>
            <a:off x="6634764" y="5099895"/>
            <a:ext cx="3402150" cy="338554"/>
          </a:xfrm>
          <a:prstGeom prst="rect">
            <a:avLst/>
          </a:prstGeom>
          <a:noFill/>
        </p:spPr>
        <p:txBody>
          <a:bodyPr wrap="none" lIns="91440" tIns="45720" rIns="91440" bIns="45720">
            <a:spAutoFit/>
          </a:bodyPr>
          <a:lstStyle/>
          <a:p>
            <a:pPr algn="ctr"/>
            <a:r>
              <a:rPr lang="en-US" sz="1600" b="0" i="0" dirty="0">
                <a:solidFill>
                  <a:srgbClr val="666666"/>
                </a:solidFill>
                <a:effectLst/>
                <a:latin typeface="Open Sans" panose="020B0606030504020204" pitchFamily="34" charset="0"/>
              </a:rPr>
              <a:t>Kansas City Board of Trade (KCBT)</a:t>
            </a:r>
            <a:endParaRPr lang="en-US" sz="1600" b="1" spc="50" dirty="0">
              <a:ln w="0"/>
              <a:solidFill>
                <a:schemeClr val="bg2"/>
              </a:solidFill>
              <a:effectLst>
                <a:innerShdw blurRad="63500" dist="50800" dir="13500000">
                  <a:srgbClr val="000000">
                    <a:alpha val="50000"/>
                  </a:srgbClr>
                </a:innerShdw>
              </a:effectLst>
            </a:endParaRPr>
          </a:p>
        </p:txBody>
      </p:sp>
      <p:sp>
        <p:nvSpPr>
          <p:cNvPr id="44" name="Rectangle 43">
            <a:extLst>
              <a:ext uri="{FF2B5EF4-FFF2-40B4-BE49-F238E27FC236}">
                <a16:creationId xmlns:a16="http://schemas.microsoft.com/office/drawing/2014/main" id="{8F25AD36-0AAE-E479-553C-2F0E535383C5}"/>
              </a:ext>
            </a:extLst>
          </p:cNvPr>
          <p:cNvSpPr/>
          <p:nvPr/>
        </p:nvSpPr>
        <p:spPr>
          <a:xfrm>
            <a:off x="917866" y="4295610"/>
            <a:ext cx="4168129" cy="261610"/>
          </a:xfrm>
          <a:prstGeom prst="rect">
            <a:avLst/>
          </a:prstGeom>
          <a:noFill/>
        </p:spPr>
        <p:txBody>
          <a:bodyPr wrap="none" lIns="91440" tIns="45720" rIns="91440" bIns="45720">
            <a:spAutoFit/>
          </a:bodyPr>
          <a:lstStyle/>
          <a:p>
            <a:pPr algn="ctr"/>
            <a:r>
              <a:rPr lang="ar-EG" sz="1100" spc="50" dirty="0">
                <a:ln w="0"/>
                <a:solidFill>
                  <a:schemeClr val="bg2"/>
                </a:solidFill>
                <a:effectLst>
                  <a:innerShdw blurRad="63500" dist="50800" dir="13500000">
                    <a:srgbClr val="000000">
                      <a:alpha val="50000"/>
                    </a:srgbClr>
                  </a:innerShdw>
                </a:effectLst>
              </a:rPr>
              <a:t>يحجم تأثير الشركات العملاقة ذات القيمة الأسمية المرتفعة جدا</a:t>
            </a:r>
            <a:endParaRPr lang="en-US" sz="1100" spc="50" dirty="0">
              <a:ln w="0"/>
              <a:solidFill>
                <a:schemeClr val="bg2"/>
              </a:solidFill>
              <a:effectLst>
                <a:innerShdw blurRad="63500" dist="50800" dir="13500000">
                  <a:srgbClr val="000000">
                    <a:alpha val="50000"/>
                  </a:srgbClr>
                </a:innerShdw>
              </a:effectLst>
            </a:endParaRPr>
          </a:p>
        </p:txBody>
      </p:sp>
      <p:sp>
        <p:nvSpPr>
          <p:cNvPr id="46" name="Rectangle 45">
            <a:extLst>
              <a:ext uri="{FF2B5EF4-FFF2-40B4-BE49-F238E27FC236}">
                <a16:creationId xmlns:a16="http://schemas.microsoft.com/office/drawing/2014/main" id="{BA47715A-577C-25CA-6EE7-5DB30FC506A7}"/>
              </a:ext>
            </a:extLst>
          </p:cNvPr>
          <p:cNvSpPr/>
          <p:nvPr/>
        </p:nvSpPr>
        <p:spPr>
          <a:xfrm>
            <a:off x="157518" y="2142266"/>
            <a:ext cx="5420074" cy="400110"/>
          </a:xfrm>
          <a:prstGeom prst="rect">
            <a:avLst/>
          </a:prstGeom>
          <a:noFill/>
        </p:spPr>
        <p:txBody>
          <a:bodyPr wrap="none" lIns="91440" tIns="45720" rIns="91440" bIns="45720">
            <a:spAutoFit/>
          </a:bodyPr>
          <a:lstStyle/>
          <a:p>
            <a:pPr algn="ctr"/>
            <a:r>
              <a:rPr lang="ar-EG" sz="1000" b="1" spc="50" dirty="0">
                <a:ln w="0"/>
                <a:solidFill>
                  <a:srgbClr val="00B050"/>
                </a:solidFill>
                <a:effectLst>
                  <a:innerShdw blurRad="63500" dist="50800" dir="13500000">
                    <a:srgbClr val="000000">
                      <a:alpha val="50000"/>
                    </a:srgbClr>
                  </a:innerShdw>
                </a:effectLst>
              </a:rPr>
              <a:t>يشمل</a:t>
            </a:r>
            <a:r>
              <a:rPr lang="ar-EG" sz="1000" spc="50" dirty="0">
                <a:ln w="0"/>
                <a:solidFill>
                  <a:schemeClr val="bg2"/>
                </a:solidFill>
                <a:effectLst>
                  <a:innerShdw blurRad="63500" dist="50800" dir="13500000">
                    <a:srgbClr val="000000">
                      <a:alpha val="50000"/>
                    </a:srgbClr>
                  </a:innerShdw>
                </a:effectLst>
              </a:rPr>
              <a:t> الأسهم المملوكة ل المؤسسات الكبيرة جدا, والأسهم المقيدة من التداول المملوكة </a:t>
            </a:r>
          </a:p>
          <a:p>
            <a:pPr algn="ctr"/>
            <a:r>
              <a:rPr lang="ar-EG" sz="1000" spc="50" dirty="0">
                <a:ln w="0"/>
                <a:solidFill>
                  <a:schemeClr val="bg2"/>
                </a:solidFill>
                <a:effectLst>
                  <a:innerShdw blurRad="63500" dist="50800" dir="13500000">
                    <a:srgbClr val="000000">
                      <a:alpha val="50000"/>
                    </a:srgbClr>
                  </a:innerShdw>
                </a:effectLst>
              </a:rPr>
              <a:t>لموظفين بالشركة</a:t>
            </a:r>
            <a:endParaRPr lang="en-US" sz="1000" spc="50" dirty="0">
              <a:ln w="0"/>
              <a:solidFill>
                <a:schemeClr val="bg2"/>
              </a:solidFill>
              <a:effectLst>
                <a:innerShdw blurRad="63500" dist="50800" dir="13500000">
                  <a:srgbClr val="000000">
                    <a:alpha val="50000"/>
                  </a:srgbClr>
                </a:innerShdw>
              </a:effectLst>
            </a:endParaRPr>
          </a:p>
        </p:txBody>
      </p:sp>
      <p:sp>
        <p:nvSpPr>
          <p:cNvPr id="48" name="Rectangle 47">
            <a:extLst>
              <a:ext uri="{FF2B5EF4-FFF2-40B4-BE49-F238E27FC236}">
                <a16:creationId xmlns:a16="http://schemas.microsoft.com/office/drawing/2014/main" id="{3998486F-9EEF-218E-22D4-F52039B31A36}"/>
              </a:ext>
            </a:extLst>
          </p:cNvPr>
          <p:cNvSpPr/>
          <p:nvPr/>
        </p:nvSpPr>
        <p:spPr>
          <a:xfrm>
            <a:off x="6560882" y="2201424"/>
            <a:ext cx="4409550" cy="400110"/>
          </a:xfrm>
          <a:prstGeom prst="rect">
            <a:avLst/>
          </a:prstGeom>
          <a:noFill/>
        </p:spPr>
        <p:txBody>
          <a:bodyPr wrap="square" lIns="91440" tIns="45720" rIns="91440" bIns="45720">
            <a:spAutoFit/>
          </a:bodyPr>
          <a:lstStyle/>
          <a:p>
            <a:pPr algn="ctr"/>
            <a:r>
              <a:rPr lang="ar-EG" sz="1000" b="1" spc="50" dirty="0">
                <a:ln w="0"/>
                <a:solidFill>
                  <a:srgbClr val="FF0000"/>
                </a:solidFill>
                <a:effectLst>
                  <a:innerShdw blurRad="63500" dist="50800" dir="13500000">
                    <a:srgbClr val="000000">
                      <a:alpha val="50000"/>
                    </a:srgbClr>
                  </a:innerShdw>
                </a:effectLst>
              </a:rPr>
              <a:t>لا يشمل </a:t>
            </a:r>
            <a:r>
              <a:rPr lang="ar-EG" sz="1000" spc="50" dirty="0">
                <a:ln w="0"/>
                <a:solidFill>
                  <a:schemeClr val="bg2"/>
                </a:solidFill>
                <a:effectLst>
                  <a:innerShdw blurRad="63500" dist="50800" dir="13500000">
                    <a:srgbClr val="000000">
                      <a:alpha val="50000"/>
                    </a:srgbClr>
                  </a:innerShdw>
                </a:effectLst>
              </a:rPr>
              <a:t>الأسهم المملوكة ل المؤسسات الكبيرة جدا, </a:t>
            </a:r>
          </a:p>
          <a:p>
            <a:pPr algn="ctr"/>
            <a:r>
              <a:rPr lang="ar-EG" sz="1000" spc="50" dirty="0">
                <a:ln w="0"/>
                <a:solidFill>
                  <a:schemeClr val="bg2"/>
                </a:solidFill>
                <a:effectLst>
                  <a:innerShdw blurRad="63500" dist="50800" dir="13500000">
                    <a:srgbClr val="000000">
                      <a:alpha val="50000"/>
                    </a:srgbClr>
                  </a:innerShdw>
                </a:effectLst>
              </a:rPr>
              <a:t>والأسهم المقيدة من التداول المملوكة لموظفين بالشركة</a:t>
            </a:r>
            <a:endParaRPr lang="en-US" sz="1000" spc="50" dirty="0">
              <a:ln w="0"/>
              <a:solidFill>
                <a:schemeClr val="bg2"/>
              </a:solidFill>
              <a:effectLst>
                <a:innerShdw blurRad="63500" dist="50800" dir="13500000">
                  <a:srgbClr val="000000">
                    <a:alpha val="50000"/>
                  </a:srgbClr>
                </a:innerShdw>
              </a:effectLst>
            </a:endParaRPr>
          </a:p>
        </p:txBody>
      </p:sp>
      <p:sp>
        <p:nvSpPr>
          <p:cNvPr id="50" name="Rectangle 49">
            <a:extLst>
              <a:ext uri="{FF2B5EF4-FFF2-40B4-BE49-F238E27FC236}">
                <a16:creationId xmlns:a16="http://schemas.microsoft.com/office/drawing/2014/main" id="{9242FFA9-ECDD-6C2B-666F-432C94F9A335}"/>
              </a:ext>
            </a:extLst>
          </p:cNvPr>
          <p:cNvSpPr/>
          <p:nvPr/>
        </p:nvSpPr>
        <p:spPr>
          <a:xfrm>
            <a:off x="6994646" y="4401208"/>
            <a:ext cx="3448380" cy="261610"/>
          </a:xfrm>
          <a:prstGeom prst="rect">
            <a:avLst/>
          </a:prstGeom>
          <a:noFill/>
        </p:spPr>
        <p:txBody>
          <a:bodyPr wrap="none" lIns="91440" tIns="45720" rIns="91440" bIns="45720">
            <a:spAutoFit/>
          </a:bodyPr>
          <a:lstStyle/>
          <a:p>
            <a:pPr algn="ctr"/>
            <a:r>
              <a:rPr lang="ar-EG" sz="1100" spc="50" dirty="0">
                <a:ln w="0"/>
                <a:solidFill>
                  <a:schemeClr val="bg2"/>
                </a:solidFill>
                <a:effectLst>
                  <a:innerShdw blurRad="63500" dist="50800" dir="13500000">
                    <a:srgbClr val="000000">
                      <a:alpha val="50000"/>
                    </a:srgbClr>
                  </a:innerShdw>
                </a:effectLst>
              </a:rPr>
              <a:t>الأسهم ذات الأسعار المرتفعة تؤثر في حركة المؤشر</a:t>
            </a:r>
            <a:endParaRPr lang="en-US" sz="1100" spc="50" dirty="0">
              <a:ln w="0"/>
              <a:solidFill>
                <a:schemeClr val="bg2"/>
              </a:solidFill>
              <a:effectLst>
                <a:innerShdw blurRad="63500" dist="50800" dir="13500000">
                  <a:srgbClr val="000000">
                    <a:alpha val="50000"/>
                  </a:srgbClr>
                </a:innerShdw>
              </a:effectLst>
            </a:endParaRPr>
          </a:p>
        </p:txBody>
      </p:sp>
      <p:sp>
        <p:nvSpPr>
          <p:cNvPr id="51" name="Rectangle 50">
            <a:extLst>
              <a:ext uri="{FF2B5EF4-FFF2-40B4-BE49-F238E27FC236}">
                <a16:creationId xmlns:a16="http://schemas.microsoft.com/office/drawing/2014/main" id="{DF83116C-E2AF-5C98-D59C-783E50F676D2}"/>
              </a:ext>
            </a:extLst>
          </p:cNvPr>
          <p:cNvSpPr/>
          <p:nvPr/>
        </p:nvSpPr>
        <p:spPr>
          <a:xfrm>
            <a:off x="3598509" y="5986046"/>
            <a:ext cx="4280339" cy="261610"/>
          </a:xfrm>
          <a:prstGeom prst="rect">
            <a:avLst/>
          </a:prstGeom>
          <a:noFill/>
        </p:spPr>
        <p:txBody>
          <a:bodyPr wrap="none" lIns="91440" tIns="45720" rIns="91440" bIns="45720">
            <a:spAutoFit/>
          </a:bodyPr>
          <a:lstStyle/>
          <a:p>
            <a:pPr algn="ctr"/>
            <a:r>
              <a:rPr lang="ar-EG" sz="1100" spc="50" dirty="0">
                <a:ln w="0"/>
                <a:solidFill>
                  <a:schemeClr val="bg2"/>
                </a:solidFill>
                <a:effectLst>
                  <a:innerShdw blurRad="63500" dist="50800" dir="13500000">
                    <a:srgbClr val="000000">
                      <a:alpha val="50000"/>
                    </a:srgbClr>
                  </a:innerShdw>
                </a:effectLst>
              </a:rPr>
              <a:t>كل الشركات لها نسبة متساوية, بصرف النظر عن قيمتها الأسمية</a:t>
            </a:r>
            <a:endParaRPr lang="en-US" sz="1100" spc="50" dirty="0">
              <a:ln w="0"/>
              <a:solidFill>
                <a:schemeClr val="bg2"/>
              </a:solidFill>
              <a:effectLst>
                <a:innerShdw blurRad="63500" dist="50800" dir="13500000">
                  <a:srgbClr val="000000">
                    <a:alpha val="50000"/>
                  </a:srgbClr>
                </a:innerShdw>
              </a:effectLst>
            </a:endParaRPr>
          </a:p>
        </p:txBody>
      </p:sp>
      <p:sp>
        <p:nvSpPr>
          <p:cNvPr id="52" name="Rectangle 51">
            <a:extLst>
              <a:ext uri="{FF2B5EF4-FFF2-40B4-BE49-F238E27FC236}">
                <a16:creationId xmlns:a16="http://schemas.microsoft.com/office/drawing/2014/main" id="{0769D871-2D8B-89C2-D7CC-9452070711D9}"/>
              </a:ext>
            </a:extLst>
          </p:cNvPr>
          <p:cNvSpPr/>
          <p:nvPr/>
        </p:nvSpPr>
        <p:spPr>
          <a:xfrm>
            <a:off x="10514517" y="3907366"/>
            <a:ext cx="907621" cy="338554"/>
          </a:xfrm>
          <a:prstGeom prst="rect">
            <a:avLst/>
          </a:prstGeom>
          <a:noFill/>
        </p:spPr>
        <p:txBody>
          <a:bodyPr wrap="none" lIns="91440" tIns="45720" rIns="91440" bIns="45720">
            <a:spAutoFit/>
          </a:bodyPr>
          <a:lstStyle/>
          <a:p>
            <a:pPr algn="ctr"/>
            <a:r>
              <a:rPr lang="en-US" sz="1600" spc="50" dirty="0">
                <a:ln w="0"/>
                <a:solidFill>
                  <a:srgbClr val="666666"/>
                </a:solidFill>
                <a:latin typeface="Open Sans" panose="020B0606030504020204" pitchFamily="34" charset="0"/>
              </a:rPr>
              <a:t>JPN225</a:t>
            </a:r>
            <a:endParaRPr lang="en-US" sz="1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2019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6</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كيفية الاستثمار في مؤشرات الأسهم؟</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4" name="Rectangle: Rounded Corners 3">
            <a:extLst>
              <a:ext uri="{FF2B5EF4-FFF2-40B4-BE49-F238E27FC236}">
                <a16:creationId xmlns:a16="http://schemas.microsoft.com/office/drawing/2014/main" id="{D9F86EAA-D68C-0957-0B4E-83CEAD6B1FDE}"/>
              </a:ext>
            </a:extLst>
          </p:cNvPr>
          <p:cNvSpPr/>
          <p:nvPr/>
        </p:nvSpPr>
        <p:spPr>
          <a:xfrm>
            <a:off x="878564" y="1336026"/>
            <a:ext cx="9296401" cy="1701350"/>
          </a:xfrm>
          <a:custGeom>
            <a:avLst/>
            <a:gdLst>
              <a:gd name="connsiteX0" fmla="*/ 0 w 9296401"/>
              <a:gd name="connsiteY0" fmla="*/ 283564 h 1701350"/>
              <a:gd name="connsiteX1" fmla="*/ 283564 w 9296401"/>
              <a:gd name="connsiteY1" fmla="*/ 0 h 1701350"/>
              <a:gd name="connsiteX2" fmla="*/ 9012837 w 9296401"/>
              <a:gd name="connsiteY2" fmla="*/ 0 h 1701350"/>
              <a:gd name="connsiteX3" fmla="*/ 9296401 w 9296401"/>
              <a:gd name="connsiteY3" fmla="*/ 283564 h 1701350"/>
              <a:gd name="connsiteX4" fmla="*/ 9296401 w 9296401"/>
              <a:gd name="connsiteY4" fmla="*/ 1417786 h 1701350"/>
              <a:gd name="connsiteX5" fmla="*/ 9012837 w 9296401"/>
              <a:gd name="connsiteY5" fmla="*/ 1701350 h 1701350"/>
              <a:gd name="connsiteX6" fmla="*/ 283564 w 9296401"/>
              <a:gd name="connsiteY6" fmla="*/ 1701350 h 1701350"/>
              <a:gd name="connsiteX7" fmla="*/ 0 w 9296401"/>
              <a:gd name="connsiteY7" fmla="*/ 1417786 h 1701350"/>
              <a:gd name="connsiteX8" fmla="*/ 0 w 9296401"/>
              <a:gd name="connsiteY8" fmla="*/ 283564 h 170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6401" h="1701350" fill="none" extrusionOk="0">
                <a:moveTo>
                  <a:pt x="0" y="283564"/>
                </a:moveTo>
                <a:cubicBezTo>
                  <a:pt x="-5108" y="124095"/>
                  <a:pt x="133047" y="5121"/>
                  <a:pt x="283564" y="0"/>
                </a:cubicBezTo>
                <a:cubicBezTo>
                  <a:pt x="1715881" y="-158339"/>
                  <a:pt x="5881039" y="78065"/>
                  <a:pt x="9012837" y="0"/>
                </a:cubicBezTo>
                <a:cubicBezTo>
                  <a:pt x="9196738" y="-2485"/>
                  <a:pt x="9290051" y="128244"/>
                  <a:pt x="9296401" y="283564"/>
                </a:cubicBezTo>
                <a:cubicBezTo>
                  <a:pt x="9234977" y="821468"/>
                  <a:pt x="9224351" y="1229522"/>
                  <a:pt x="9296401" y="1417786"/>
                </a:cubicBezTo>
                <a:cubicBezTo>
                  <a:pt x="9296429" y="1570101"/>
                  <a:pt x="9183017" y="1719673"/>
                  <a:pt x="9012837" y="1701350"/>
                </a:cubicBezTo>
                <a:cubicBezTo>
                  <a:pt x="7506713" y="1607101"/>
                  <a:pt x="4245836" y="1827937"/>
                  <a:pt x="283564" y="1701350"/>
                </a:cubicBezTo>
                <a:cubicBezTo>
                  <a:pt x="129893" y="1701407"/>
                  <a:pt x="18508" y="1586073"/>
                  <a:pt x="0" y="1417786"/>
                </a:cubicBezTo>
                <a:cubicBezTo>
                  <a:pt x="-17292" y="1071533"/>
                  <a:pt x="-48892" y="425091"/>
                  <a:pt x="0" y="283564"/>
                </a:cubicBezTo>
                <a:close/>
              </a:path>
              <a:path w="9296401" h="1701350" stroke="0" extrusionOk="0">
                <a:moveTo>
                  <a:pt x="0" y="283564"/>
                </a:moveTo>
                <a:cubicBezTo>
                  <a:pt x="-15698" y="141702"/>
                  <a:pt x="137516" y="-6493"/>
                  <a:pt x="283564" y="0"/>
                </a:cubicBezTo>
                <a:cubicBezTo>
                  <a:pt x="3499084" y="114556"/>
                  <a:pt x="6050505" y="-105465"/>
                  <a:pt x="9012837" y="0"/>
                </a:cubicBezTo>
                <a:cubicBezTo>
                  <a:pt x="9174932" y="29768"/>
                  <a:pt x="9294262" y="118179"/>
                  <a:pt x="9296401" y="283564"/>
                </a:cubicBezTo>
                <a:cubicBezTo>
                  <a:pt x="9316467" y="454908"/>
                  <a:pt x="9248904" y="1046665"/>
                  <a:pt x="9296401" y="1417786"/>
                </a:cubicBezTo>
                <a:cubicBezTo>
                  <a:pt x="9293369" y="1573126"/>
                  <a:pt x="9180717" y="1690587"/>
                  <a:pt x="9012837" y="1701350"/>
                </a:cubicBezTo>
                <a:cubicBezTo>
                  <a:pt x="6819653" y="1680414"/>
                  <a:pt x="1177071" y="1817221"/>
                  <a:pt x="283564" y="1701350"/>
                </a:cubicBezTo>
                <a:cubicBezTo>
                  <a:pt x="121823" y="1700994"/>
                  <a:pt x="18884" y="1561106"/>
                  <a:pt x="0" y="1417786"/>
                </a:cubicBezTo>
                <a:cubicBezTo>
                  <a:pt x="-7104" y="1175577"/>
                  <a:pt x="-93148" y="498215"/>
                  <a:pt x="0" y="283564"/>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rgbClr val="FF0000"/>
                </a:solidFill>
                <a:effectLst>
                  <a:outerShdw blurRad="38100" dist="19050" dir="2700000" algn="tl" rotWithShape="0">
                    <a:schemeClr val="dk1">
                      <a:alpha val="40000"/>
                    </a:schemeClr>
                  </a:outerShdw>
                </a:effectLst>
                <a:latin typeface="Roboto" panose="02000000000000000000" pitchFamily="2" charset="0"/>
              </a:rPr>
              <a:t>لا يمكنك شراء المؤشر </a:t>
            </a: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نفسه لأن المؤشر هو في الأساس </a:t>
            </a:r>
            <a:r>
              <a:rPr lang="ar-EG" i="0" dirty="0">
                <a:ln w="0"/>
                <a:solidFill>
                  <a:srgbClr val="FF0000"/>
                </a:solidFill>
                <a:effectLst>
                  <a:outerShdw blurRad="38100" dist="19050" dir="2700000" algn="tl" rotWithShape="0">
                    <a:schemeClr val="dk1">
                      <a:alpha val="40000"/>
                    </a:schemeClr>
                  </a:outerShdw>
                </a:effectLst>
                <a:latin typeface="Roboto" panose="02000000000000000000" pitchFamily="2" charset="0"/>
              </a:rPr>
              <a:t>مجرد مبدأ حسابي</a:t>
            </a: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 ولكن يمكنك إجراء استثمار بناء على المؤشر. هذا أسهل من اختيار الأسهم الفردية ، ويتم تخفيف المخاطر عن طريق التنويع ، نظرا لوجود العديد من الأسهم في مؤشر واحد</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
        <p:nvSpPr>
          <p:cNvPr id="2" name="Rectangle: Rounded Corners 1">
            <a:extLst>
              <a:ext uri="{FF2B5EF4-FFF2-40B4-BE49-F238E27FC236}">
                <a16:creationId xmlns:a16="http://schemas.microsoft.com/office/drawing/2014/main" id="{D7CAA19C-B0EB-7E0D-1023-A20C03AF7036}"/>
              </a:ext>
            </a:extLst>
          </p:cNvPr>
          <p:cNvSpPr/>
          <p:nvPr/>
        </p:nvSpPr>
        <p:spPr>
          <a:xfrm>
            <a:off x="906087" y="3705642"/>
            <a:ext cx="9700953" cy="958849"/>
          </a:xfrm>
          <a:custGeom>
            <a:avLst/>
            <a:gdLst>
              <a:gd name="connsiteX0" fmla="*/ 0 w 9700953"/>
              <a:gd name="connsiteY0" fmla="*/ 159811 h 958849"/>
              <a:gd name="connsiteX1" fmla="*/ 159811 w 9700953"/>
              <a:gd name="connsiteY1" fmla="*/ 0 h 958849"/>
              <a:gd name="connsiteX2" fmla="*/ 9541142 w 9700953"/>
              <a:gd name="connsiteY2" fmla="*/ 0 h 958849"/>
              <a:gd name="connsiteX3" fmla="*/ 9700953 w 9700953"/>
              <a:gd name="connsiteY3" fmla="*/ 159811 h 958849"/>
              <a:gd name="connsiteX4" fmla="*/ 9700953 w 9700953"/>
              <a:gd name="connsiteY4" fmla="*/ 799038 h 958849"/>
              <a:gd name="connsiteX5" fmla="*/ 9541142 w 9700953"/>
              <a:gd name="connsiteY5" fmla="*/ 958849 h 958849"/>
              <a:gd name="connsiteX6" fmla="*/ 159811 w 9700953"/>
              <a:gd name="connsiteY6" fmla="*/ 958849 h 958849"/>
              <a:gd name="connsiteX7" fmla="*/ 0 w 9700953"/>
              <a:gd name="connsiteY7" fmla="*/ 799038 h 958849"/>
              <a:gd name="connsiteX8" fmla="*/ 0 w 9700953"/>
              <a:gd name="connsiteY8" fmla="*/ 159811 h 95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958849" fill="none" extrusionOk="0">
                <a:moveTo>
                  <a:pt x="0" y="159811"/>
                </a:moveTo>
                <a:cubicBezTo>
                  <a:pt x="-8926" y="66550"/>
                  <a:pt x="72974" y="1197"/>
                  <a:pt x="159811" y="0"/>
                </a:cubicBezTo>
                <a:cubicBezTo>
                  <a:pt x="1809541" y="-158339"/>
                  <a:pt x="6455531" y="78065"/>
                  <a:pt x="9541142" y="0"/>
                </a:cubicBezTo>
                <a:cubicBezTo>
                  <a:pt x="9635869" y="-589"/>
                  <a:pt x="9695913" y="72573"/>
                  <a:pt x="9700953" y="159811"/>
                </a:cubicBezTo>
                <a:cubicBezTo>
                  <a:pt x="9749488" y="245097"/>
                  <a:pt x="9667741" y="672731"/>
                  <a:pt x="9700953" y="799038"/>
                </a:cubicBezTo>
                <a:cubicBezTo>
                  <a:pt x="9701009" y="878792"/>
                  <a:pt x="9636813" y="968853"/>
                  <a:pt x="9541142" y="958849"/>
                </a:cubicBezTo>
                <a:cubicBezTo>
                  <a:pt x="7597596" y="864600"/>
                  <a:pt x="1853707" y="1085436"/>
                  <a:pt x="159811" y="958849"/>
                </a:cubicBezTo>
                <a:cubicBezTo>
                  <a:pt x="79621" y="959005"/>
                  <a:pt x="4628" y="890219"/>
                  <a:pt x="0" y="799038"/>
                </a:cubicBezTo>
                <a:cubicBezTo>
                  <a:pt x="-43542" y="485083"/>
                  <a:pt x="42168" y="232708"/>
                  <a:pt x="0" y="159811"/>
                </a:cubicBezTo>
                <a:close/>
              </a:path>
              <a:path w="9700953" h="958849" stroke="0" extrusionOk="0">
                <a:moveTo>
                  <a:pt x="0" y="159811"/>
                </a:moveTo>
                <a:cubicBezTo>
                  <a:pt x="-1233" y="72708"/>
                  <a:pt x="74769" y="-1979"/>
                  <a:pt x="159811" y="0"/>
                </a:cubicBezTo>
                <a:cubicBezTo>
                  <a:pt x="2936882" y="114556"/>
                  <a:pt x="5631514" y="-105465"/>
                  <a:pt x="9541142" y="0"/>
                </a:cubicBezTo>
                <a:cubicBezTo>
                  <a:pt x="9631360" y="10617"/>
                  <a:pt x="9697283" y="56495"/>
                  <a:pt x="9700953" y="159811"/>
                </a:cubicBezTo>
                <a:cubicBezTo>
                  <a:pt x="9734664" y="378203"/>
                  <a:pt x="9711329" y="718866"/>
                  <a:pt x="9700953" y="799038"/>
                </a:cubicBezTo>
                <a:cubicBezTo>
                  <a:pt x="9686041" y="881064"/>
                  <a:pt x="9636141" y="952415"/>
                  <a:pt x="9541142" y="958849"/>
                </a:cubicBezTo>
                <a:cubicBezTo>
                  <a:pt x="6767325" y="937913"/>
                  <a:pt x="1898217" y="1074720"/>
                  <a:pt x="159811" y="958849"/>
                </a:cubicBezTo>
                <a:cubicBezTo>
                  <a:pt x="67913" y="958597"/>
                  <a:pt x="10818" y="879687"/>
                  <a:pt x="0" y="799038"/>
                </a:cubicBezTo>
                <a:cubicBezTo>
                  <a:pt x="-25428" y="493908"/>
                  <a:pt x="-39718" y="256148"/>
                  <a:pt x="0" y="159811"/>
                </a:cubicBezTo>
                <a:close/>
              </a:path>
            </a:pathLst>
          </a:custGeom>
          <a:solidFill>
            <a:srgbClr val="7030A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يمكنك شراء جميع الأسهم من المؤشر الذي تهتم به وفقا لوزنها. ومع ذلك ، عادة ما تكون هذه طريقة مكلفة للغاية ، وهي ليست مريحة أيضا.</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Tree>
    <p:extLst>
      <p:ext uri="{BB962C8B-B14F-4D97-AF65-F5344CB8AC3E}">
        <p14:creationId xmlns:p14="http://schemas.microsoft.com/office/powerpoint/2010/main" val="290865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7104006" y="171524"/>
            <a:ext cx="3116382" cy="669925"/>
          </a:xfrm>
          <a:custGeom>
            <a:avLst/>
            <a:gdLst>
              <a:gd name="connsiteX0" fmla="*/ 111656 w 3116382"/>
              <a:gd name="connsiteY0" fmla="*/ 0 h 669925"/>
              <a:gd name="connsiteX1" fmla="*/ 3116382 w 3116382"/>
              <a:gd name="connsiteY1" fmla="*/ 0 h 669925"/>
              <a:gd name="connsiteX2" fmla="*/ 3116382 w 3116382"/>
              <a:gd name="connsiteY2" fmla="*/ 0 h 669925"/>
              <a:gd name="connsiteX3" fmla="*/ 3116382 w 3116382"/>
              <a:gd name="connsiteY3" fmla="*/ 558269 h 669925"/>
              <a:gd name="connsiteX4" fmla="*/ 3004726 w 3116382"/>
              <a:gd name="connsiteY4" fmla="*/ 669925 h 669925"/>
              <a:gd name="connsiteX5" fmla="*/ 0 w 3116382"/>
              <a:gd name="connsiteY5" fmla="*/ 669925 h 669925"/>
              <a:gd name="connsiteX6" fmla="*/ 0 w 3116382"/>
              <a:gd name="connsiteY6" fmla="*/ 669925 h 669925"/>
              <a:gd name="connsiteX7" fmla="*/ 0 w 3116382"/>
              <a:gd name="connsiteY7" fmla="*/ 111656 h 669925"/>
              <a:gd name="connsiteX8" fmla="*/ 111656 w 3116382"/>
              <a:gd name="connsiteY8"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6382" h="669925" fill="none" extrusionOk="0">
                <a:moveTo>
                  <a:pt x="111656" y="0"/>
                </a:moveTo>
                <a:cubicBezTo>
                  <a:pt x="1435377" y="33404"/>
                  <a:pt x="2394222" y="114829"/>
                  <a:pt x="3116382" y="0"/>
                </a:cubicBezTo>
                <a:lnTo>
                  <a:pt x="3116382" y="0"/>
                </a:lnTo>
                <a:cubicBezTo>
                  <a:pt x="3109260" y="179699"/>
                  <a:pt x="3089723" y="302860"/>
                  <a:pt x="3116382" y="558269"/>
                </a:cubicBezTo>
                <a:cubicBezTo>
                  <a:pt x="3121571" y="629525"/>
                  <a:pt x="3071132" y="673761"/>
                  <a:pt x="3004726" y="669925"/>
                </a:cubicBezTo>
                <a:cubicBezTo>
                  <a:pt x="2171298" y="509370"/>
                  <a:pt x="774051" y="726461"/>
                  <a:pt x="0" y="669925"/>
                </a:cubicBezTo>
                <a:lnTo>
                  <a:pt x="0" y="669925"/>
                </a:lnTo>
                <a:cubicBezTo>
                  <a:pt x="-6510" y="475645"/>
                  <a:pt x="26311" y="307205"/>
                  <a:pt x="0" y="111656"/>
                </a:cubicBezTo>
                <a:cubicBezTo>
                  <a:pt x="8944" y="42448"/>
                  <a:pt x="56252" y="6842"/>
                  <a:pt x="111656" y="0"/>
                </a:cubicBezTo>
                <a:close/>
              </a:path>
              <a:path w="3116382" h="669925" stroke="0" extrusionOk="0">
                <a:moveTo>
                  <a:pt x="111656" y="0"/>
                </a:moveTo>
                <a:cubicBezTo>
                  <a:pt x="499886" y="-61784"/>
                  <a:pt x="2807421" y="4296"/>
                  <a:pt x="3116382" y="0"/>
                </a:cubicBezTo>
                <a:lnTo>
                  <a:pt x="3116382" y="0"/>
                </a:lnTo>
                <a:cubicBezTo>
                  <a:pt x="3088825" y="223807"/>
                  <a:pt x="3081666" y="338692"/>
                  <a:pt x="3116382" y="558269"/>
                </a:cubicBezTo>
                <a:cubicBezTo>
                  <a:pt x="3110283" y="629843"/>
                  <a:pt x="3058885" y="673596"/>
                  <a:pt x="3004726" y="669925"/>
                </a:cubicBezTo>
                <a:cubicBezTo>
                  <a:pt x="2436524" y="623498"/>
                  <a:pt x="1459854" y="659578"/>
                  <a:pt x="0" y="669925"/>
                </a:cubicBezTo>
                <a:lnTo>
                  <a:pt x="0" y="669925"/>
                </a:lnTo>
                <a:cubicBezTo>
                  <a:pt x="-18006" y="567381"/>
                  <a:pt x="33258" y="248361"/>
                  <a:pt x="0" y="111656"/>
                </a:cubicBezTo>
                <a:cubicBezTo>
                  <a:pt x="-5563" y="54867"/>
                  <a:pt x="57334" y="-7247"/>
                  <a:pt x="111656" y="0"/>
                </a:cubicBezTo>
                <a:close/>
              </a:path>
            </a:pathLst>
          </a:custGeom>
          <a:solidFill>
            <a:schemeClr val="tx1"/>
          </a:solidFill>
          <a:ln>
            <a:extLst>
              <a:ext uri="{C807C97D-BFC1-408E-A445-0C87EB9F89A2}">
                <ask:lineSketchStyleProps xmlns:ask="http://schemas.microsoft.com/office/drawing/2018/sketchyshapes" sd="3434969392">
                  <a:prstGeom prst="round2DiagRect">
                    <a:avLst/>
                  </a:prstGeom>
                  <ask:type>
                    <ask:lineSketchCurved/>
                  </ask:type>
                </ask:lineSketchStyleProps>
              </a:ext>
            </a:extLst>
          </a:ln>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2000" dirty="0">
                <a:ln w="0"/>
                <a:solidFill>
                  <a:srgbClr val="00B050"/>
                </a:solidFill>
                <a:effectLst>
                  <a:outerShdw blurRad="38100" dist="19050" dir="2700000" algn="tl" rotWithShape="0">
                    <a:schemeClr val="dk1">
                      <a:alpha val="40000"/>
                    </a:schemeClr>
                  </a:outerShdw>
                </a:effectLst>
              </a:rPr>
              <a:t>المؤشرات </a:t>
            </a:r>
            <a:r>
              <a:rPr lang="ar-EG" sz="2000" dirty="0">
                <a:ln w="0"/>
                <a:solidFill>
                  <a:srgbClr val="FF0000"/>
                </a:solidFill>
                <a:effectLst>
                  <a:outerShdw blurRad="38100" dist="19050" dir="2700000" algn="tl" rotWithShape="0">
                    <a:schemeClr val="dk1">
                      <a:alpha val="40000"/>
                    </a:schemeClr>
                  </a:outerShdw>
                </a:effectLst>
              </a:rPr>
              <a:t>والأسهم</a:t>
            </a:r>
            <a:endParaRPr lang="en-US" sz="20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003663" y="50781"/>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7</a:t>
            </a:r>
          </a:p>
        </p:txBody>
      </p:sp>
      <p:sp>
        <p:nvSpPr>
          <p:cNvPr id="8" name="Rectangle: Diagonal Corners Rounded 7">
            <a:extLst>
              <a:ext uri="{FF2B5EF4-FFF2-40B4-BE49-F238E27FC236}">
                <a16:creationId xmlns:a16="http://schemas.microsoft.com/office/drawing/2014/main" id="{90538976-2EC5-918A-DE49-62D9CAA37189}"/>
              </a:ext>
            </a:extLst>
          </p:cNvPr>
          <p:cNvSpPr/>
          <p:nvPr/>
        </p:nvSpPr>
        <p:spPr>
          <a:xfrm>
            <a:off x="1310991" y="162813"/>
            <a:ext cx="4793475" cy="613386"/>
          </a:xfrm>
          <a:custGeom>
            <a:avLst/>
            <a:gdLst>
              <a:gd name="connsiteX0" fmla="*/ 102233 w 4793475"/>
              <a:gd name="connsiteY0" fmla="*/ 0 h 613386"/>
              <a:gd name="connsiteX1" fmla="*/ 4793475 w 4793475"/>
              <a:gd name="connsiteY1" fmla="*/ 0 h 613386"/>
              <a:gd name="connsiteX2" fmla="*/ 4793475 w 4793475"/>
              <a:gd name="connsiteY2" fmla="*/ 0 h 613386"/>
              <a:gd name="connsiteX3" fmla="*/ 4793475 w 4793475"/>
              <a:gd name="connsiteY3" fmla="*/ 511153 h 613386"/>
              <a:gd name="connsiteX4" fmla="*/ 4691242 w 4793475"/>
              <a:gd name="connsiteY4" fmla="*/ 613386 h 613386"/>
              <a:gd name="connsiteX5" fmla="*/ 0 w 4793475"/>
              <a:gd name="connsiteY5" fmla="*/ 613386 h 613386"/>
              <a:gd name="connsiteX6" fmla="*/ 0 w 4793475"/>
              <a:gd name="connsiteY6" fmla="*/ 613386 h 613386"/>
              <a:gd name="connsiteX7" fmla="*/ 0 w 4793475"/>
              <a:gd name="connsiteY7" fmla="*/ 102233 h 613386"/>
              <a:gd name="connsiteX8" fmla="*/ 102233 w 4793475"/>
              <a:gd name="connsiteY8" fmla="*/ 0 h 61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475" h="613386" fill="none" extrusionOk="0">
                <a:moveTo>
                  <a:pt x="102233" y="0"/>
                </a:moveTo>
                <a:cubicBezTo>
                  <a:pt x="1824357" y="-101497"/>
                  <a:pt x="4242573" y="-66252"/>
                  <a:pt x="4793475" y="0"/>
                </a:cubicBezTo>
                <a:lnTo>
                  <a:pt x="4793475" y="0"/>
                </a:lnTo>
                <a:cubicBezTo>
                  <a:pt x="4837945" y="236514"/>
                  <a:pt x="4800421" y="300517"/>
                  <a:pt x="4793475" y="511153"/>
                </a:cubicBezTo>
                <a:cubicBezTo>
                  <a:pt x="4793872" y="564867"/>
                  <a:pt x="4744724" y="609990"/>
                  <a:pt x="4691242" y="613386"/>
                </a:cubicBezTo>
                <a:cubicBezTo>
                  <a:pt x="4159901" y="536415"/>
                  <a:pt x="1872637" y="543422"/>
                  <a:pt x="0" y="613386"/>
                </a:cubicBezTo>
                <a:lnTo>
                  <a:pt x="0" y="613386"/>
                </a:lnTo>
                <a:cubicBezTo>
                  <a:pt x="17135" y="468835"/>
                  <a:pt x="-22365" y="220592"/>
                  <a:pt x="0" y="102233"/>
                </a:cubicBezTo>
                <a:cubicBezTo>
                  <a:pt x="8050" y="43856"/>
                  <a:pt x="40150" y="-5734"/>
                  <a:pt x="102233" y="0"/>
                </a:cubicBezTo>
                <a:close/>
              </a:path>
              <a:path w="4793475" h="613386" stroke="0" extrusionOk="0">
                <a:moveTo>
                  <a:pt x="102233" y="0"/>
                </a:moveTo>
                <a:cubicBezTo>
                  <a:pt x="1710038" y="117821"/>
                  <a:pt x="2510746" y="-43244"/>
                  <a:pt x="4793475" y="0"/>
                </a:cubicBezTo>
                <a:lnTo>
                  <a:pt x="4793475" y="0"/>
                </a:lnTo>
                <a:cubicBezTo>
                  <a:pt x="4747574" y="180557"/>
                  <a:pt x="4763375" y="428886"/>
                  <a:pt x="4793475" y="511153"/>
                </a:cubicBezTo>
                <a:cubicBezTo>
                  <a:pt x="4793432" y="566821"/>
                  <a:pt x="4741326" y="618526"/>
                  <a:pt x="4691242" y="613386"/>
                </a:cubicBezTo>
                <a:cubicBezTo>
                  <a:pt x="2962088" y="715927"/>
                  <a:pt x="1603341" y="554883"/>
                  <a:pt x="0" y="613386"/>
                </a:cubicBezTo>
                <a:lnTo>
                  <a:pt x="0" y="613386"/>
                </a:lnTo>
                <a:cubicBezTo>
                  <a:pt x="15683" y="414510"/>
                  <a:pt x="-20451" y="269634"/>
                  <a:pt x="0" y="102233"/>
                </a:cubicBezTo>
                <a:cubicBezTo>
                  <a:pt x="-596" y="47204"/>
                  <a:pt x="46751" y="1215"/>
                  <a:pt x="102233" y="0"/>
                </a:cubicBezTo>
                <a:close/>
              </a:path>
            </a:pathLst>
          </a:custGeom>
          <a:solidFill>
            <a:schemeClr val="accent3">
              <a:alpha val="50000"/>
            </a:schemeClr>
          </a:solidFill>
          <a:ln>
            <a:solidFill>
              <a:schemeClr val="tx1"/>
            </a:solidFill>
            <a:extLst>
              <a:ext uri="{C807C97D-BFC1-408E-A445-0C87EB9F89A2}">
                <ask:lineSketchStyleProps xmlns:ask="http://schemas.microsoft.com/office/drawing/2018/sketchyshapes" sd="2783156883">
                  <a:prstGeom prst="round2DiagRect">
                    <a:avLst/>
                  </a:prstGeom>
                  <ask:type>
                    <ask:lineSketchCurved/>
                  </ask:type>
                </ask:lineSketchStyleProps>
              </a:ext>
            </a:extLst>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ar-EG" sz="1600" dirty="0">
                <a:ln w="0"/>
                <a:solidFill>
                  <a:schemeClr val="tx1"/>
                </a:solidFill>
                <a:effectLst>
                  <a:outerShdw blurRad="38100" dist="19050" dir="2700000" algn="tl" rotWithShape="0">
                    <a:schemeClr val="dk1">
                      <a:alpha val="40000"/>
                    </a:schemeClr>
                  </a:outerShdw>
                </a:effectLst>
              </a:rPr>
              <a:t>كيفية الاستثمار في مؤشرات الأسهم؟</a:t>
            </a:r>
            <a:endParaRPr lang="en-US" sz="1600" dirty="0">
              <a:ln w="0"/>
              <a:solidFill>
                <a:schemeClr val="tx1"/>
              </a:solidFill>
              <a:effectLst>
                <a:outerShdw blurRad="38100" dist="19050" dir="2700000" algn="tl" rotWithShape="0">
                  <a:schemeClr val="dk1">
                    <a:alpha val="40000"/>
                  </a:schemeClr>
                </a:outerShdw>
              </a:effectLst>
            </a:endParaRPr>
          </a:p>
        </p:txBody>
      </p:sp>
      <p:sp>
        <p:nvSpPr>
          <p:cNvPr id="4" name="Rectangle: Rounded Corners 3">
            <a:extLst>
              <a:ext uri="{FF2B5EF4-FFF2-40B4-BE49-F238E27FC236}">
                <a16:creationId xmlns:a16="http://schemas.microsoft.com/office/drawing/2014/main" id="{D9F86EAA-D68C-0957-0B4E-83CEAD6B1FDE}"/>
              </a:ext>
            </a:extLst>
          </p:cNvPr>
          <p:cNvSpPr/>
          <p:nvPr/>
        </p:nvSpPr>
        <p:spPr>
          <a:xfrm>
            <a:off x="774656" y="1336026"/>
            <a:ext cx="8823652" cy="1701350"/>
          </a:xfrm>
          <a:custGeom>
            <a:avLst/>
            <a:gdLst>
              <a:gd name="connsiteX0" fmla="*/ 0 w 8823652"/>
              <a:gd name="connsiteY0" fmla="*/ 283564 h 1701350"/>
              <a:gd name="connsiteX1" fmla="*/ 283564 w 8823652"/>
              <a:gd name="connsiteY1" fmla="*/ 0 h 1701350"/>
              <a:gd name="connsiteX2" fmla="*/ 8540088 w 8823652"/>
              <a:gd name="connsiteY2" fmla="*/ 0 h 1701350"/>
              <a:gd name="connsiteX3" fmla="*/ 8823652 w 8823652"/>
              <a:gd name="connsiteY3" fmla="*/ 283564 h 1701350"/>
              <a:gd name="connsiteX4" fmla="*/ 8823652 w 8823652"/>
              <a:gd name="connsiteY4" fmla="*/ 1417786 h 1701350"/>
              <a:gd name="connsiteX5" fmla="*/ 8540088 w 8823652"/>
              <a:gd name="connsiteY5" fmla="*/ 1701350 h 1701350"/>
              <a:gd name="connsiteX6" fmla="*/ 283564 w 8823652"/>
              <a:gd name="connsiteY6" fmla="*/ 1701350 h 1701350"/>
              <a:gd name="connsiteX7" fmla="*/ 0 w 8823652"/>
              <a:gd name="connsiteY7" fmla="*/ 1417786 h 1701350"/>
              <a:gd name="connsiteX8" fmla="*/ 0 w 8823652"/>
              <a:gd name="connsiteY8" fmla="*/ 283564 h 170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3652" h="1701350" fill="none" extrusionOk="0">
                <a:moveTo>
                  <a:pt x="0" y="283564"/>
                </a:moveTo>
                <a:cubicBezTo>
                  <a:pt x="-5108" y="124095"/>
                  <a:pt x="133047" y="5121"/>
                  <a:pt x="283564" y="0"/>
                </a:cubicBezTo>
                <a:cubicBezTo>
                  <a:pt x="1572361" y="-158339"/>
                  <a:pt x="5606414" y="78065"/>
                  <a:pt x="8540088" y="0"/>
                </a:cubicBezTo>
                <a:cubicBezTo>
                  <a:pt x="8723989" y="-2485"/>
                  <a:pt x="8817302" y="128244"/>
                  <a:pt x="8823652" y="283564"/>
                </a:cubicBezTo>
                <a:cubicBezTo>
                  <a:pt x="8762228" y="821468"/>
                  <a:pt x="8751602" y="1229522"/>
                  <a:pt x="8823652" y="1417786"/>
                </a:cubicBezTo>
                <a:cubicBezTo>
                  <a:pt x="8823680" y="1570101"/>
                  <a:pt x="8710268" y="1719673"/>
                  <a:pt x="8540088" y="1701350"/>
                </a:cubicBezTo>
                <a:cubicBezTo>
                  <a:pt x="7119489" y="1607101"/>
                  <a:pt x="1949416" y="1827937"/>
                  <a:pt x="283564" y="1701350"/>
                </a:cubicBezTo>
                <a:cubicBezTo>
                  <a:pt x="129893" y="1701407"/>
                  <a:pt x="18508" y="1586073"/>
                  <a:pt x="0" y="1417786"/>
                </a:cubicBezTo>
                <a:cubicBezTo>
                  <a:pt x="-17292" y="1071533"/>
                  <a:pt x="-48892" y="425091"/>
                  <a:pt x="0" y="283564"/>
                </a:cubicBezTo>
                <a:close/>
              </a:path>
              <a:path w="8823652" h="1701350" stroke="0" extrusionOk="0">
                <a:moveTo>
                  <a:pt x="0" y="283564"/>
                </a:moveTo>
                <a:cubicBezTo>
                  <a:pt x="-15698" y="141702"/>
                  <a:pt x="137516" y="-6493"/>
                  <a:pt x="283564" y="0"/>
                </a:cubicBezTo>
                <a:cubicBezTo>
                  <a:pt x="1895826" y="114556"/>
                  <a:pt x="5318092" y="-105465"/>
                  <a:pt x="8540088" y="0"/>
                </a:cubicBezTo>
                <a:cubicBezTo>
                  <a:pt x="8702183" y="29768"/>
                  <a:pt x="8821513" y="118179"/>
                  <a:pt x="8823652" y="283564"/>
                </a:cubicBezTo>
                <a:cubicBezTo>
                  <a:pt x="8843718" y="454908"/>
                  <a:pt x="8776155" y="1046665"/>
                  <a:pt x="8823652" y="1417786"/>
                </a:cubicBezTo>
                <a:cubicBezTo>
                  <a:pt x="8820620" y="1573126"/>
                  <a:pt x="8707968" y="1690587"/>
                  <a:pt x="8540088" y="1701350"/>
                </a:cubicBezTo>
                <a:cubicBezTo>
                  <a:pt x="5561584" y="1680414"/>
                  <a:pt x="3621406" y="1817221"/>
                  <a:pt x="283564" y="1701350"/>
                </a:cubicBezTo>
                <a:cubicBezTo>
                  <a:pt x="121823" y="1700994"/>
                  <a:pt x="18884" y="1561106"/>
                  <a:pt x="0" y="1417786"/>
                </a:cubicBezTo>
                <a:cubicBezTo>
                  <a:pt x="-7104" y="1175577"/>
                  <a:pt x="-93148" y="498215"/>
                  <a:pt x="0" y="283564"/>
                </a:cubicBezTo>
                <a:close/>
              </a:path>
            </a:pathLst>
          </a:custGeom>
          <a:solidFill>
            <a:srgbClr val="00B0F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خيار آخر للاستثمار في مؤشر الأسهم هو </a:t>
            </a:r>
            <a:r>
              <a:rPr lang="ar-EG" i="0" dirty="0">
                <a:ln w="0"/>
                <a:solidFill>
                  <a:srgbClr val="FF0000"/>
                </a:solidFill>
                <a:effectLst>
                  <a:outerShdw blurRad="38100" dist="19050" dir="2700000" algn="tl" rotWithShape="0">
                    <a:schemeClr val="dk1">
                      <a:alpha val="40000"/>
                    </a:schemeClr>
                  </a:outerShdw>
                </a:effectLst>
                <a:latin typeface="Roboto" panose="02000000000000000000" pitchFamily="2" charset="0"/>
              </a:rPr>
              <a:t>شراء حصة في صندوق استثماري </a:t>
            </a: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(إما صندوق متداول في البورصة، أو صندوق مشترك) يتتبع المؤشر. يحتوي على أسهم المؤشر بنسب صحيحة. إذا كان المستثمر لديه حصة في صندوق ، لديهم حصة في جميع أصول الصندوق.</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
        <p:nvSpPr>
          <p:cNvPr id="2" name="Rectangle: Rounded Corners 1">
            <a:extLst>
              <a:ext uri="{FF2B5EF4-FFF2-40B4-BE49-F238E27FC236}">
                <a16:creationId xmlns:a16="http://schemas.microsoft.com/office/drawing/2014/main" id="{D7CAA19C-B0EB-7E0D-1023-A20C03AF7036}"/>
              </a:ext>
            </a:extLst>
          </p:cNvPr>
          <p:cNvSpPr/>
          <p:nvPr/>
        </p:nvSpPr>
        <p:spPr>
          <a:xfrm>
            <a:off x="906087" y="3705642"/>
            <a:ext cx="9700953" cy="958849"/>
          </a:xfrm>
          <a:custGeom>
            <a:avLst/>
            <a:gdLst>
              <a:gd name="connsiteX0" fmla="*/ 0 w 9700953"/>
              <a:gd name="connsiteY0" fmla="*/ 159811 h 958849"/>
              <a:gd name="connsiteX1" fmla="*/ 159811 w 9700953"/>
              <a:gd name="connsiteY1" fmla="*/ 0 h 958849"/>
              <a:gd name="connsiteX2" fmla="*/ 9541142 w 9700953"/>
              <a:gd name="connsiteY2" fmla="*/ 0 h 958849"/>
              <a:gd name="connsiteX3" fmla="*/ 9700953 w 9700953"/>
              <a:gd name="connsiteY3" fmla="*/ 159811 h 958849"/>
              <a:gd name="connsiteX4" fmla="*/ 9700953 w 9700953"/>
              <a:gd name="connsiteY4" fmla="*/ 799038 h 958849"/>
              <a:gd name="connsiteX5" fmla="*/ 9541142 w 9700953"/>
              <a:gd name="connsiteY5" fmla="*/ 958849 h 958849"/>
              <a:gd name="connsiteX6" fmla="*/ 159811 w 9700953"/>
              <a:gd name="connsiteY6" fmla="*/ 958849 h 958849"/>
              <a:gd name="connsiteX7" fmla="*/ 0 w 9700953"/>
              <a:gd name="connsiteY7" fmla="*/ 799038 h 958849"/>
              <a:gd name="connsiteX8" fmla="*/ 0 w 9700953"/>
              <a:gd name="connsiteY8" fmla="*/ 159811 h 95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0953" h="958849" fill="none" extrusionOk="0">
                <a:moveTo>
                  <a:pt x="0" y="159811"/>
                </a:moveTo>
                <a:cubicBezTo>
                  <a:pt x="-8926" y="66550"/>
                  <a:pt x="72974" y="1197"/>
                  <a:pt x="159811" y="0"/>
                </a:cubicBezTo>
                <a:cubicBezTo>
                  <a:pt x="1809541" y="-158339"/>
                  <a:pt x="6455531" y="78065"/>
                  <a:pt x="9541142" y="0"/>
                </a:cubicBezTo>
                <a:cubicBezTo>
                  <a:pt x="9635869" y="-589"/>
                  <a:pt x="9695913" y="72573"/>
                  <a:pt x="9700953" y="159811"/>
                </a:cubicBezTo>
                <a:cubicBezTo>
                  <a:pt x="9749488" y="245097"/>
                  <a:pt x="9667741" y="672731"/>
                  <a:pt x="9700953" y="799038"/>
                </a:cubicBezTo>
                <a:cubicBezTo>
                  <a:pt x="9701009" y="878792"/>
                  <a:pt x="9636813" y="968853"/>
                  <a:pt x="9541142" y="958849"/>
                </a:cubicBezTo>
                <a:cubicBezTo>
                  <a:pt x="7597596" y="864600"/>
                  <a:pt x="1853707" y="1085436"/>
                  <a:pt x="159811" y="958849"/>
                </a:cubicBezTo>
                <a:cubicBezTo>
                  <a:pt x="79621" y="959005"/>
                  <a:pt x="4628" y="890219"/>
                  <a:pt x="0" y="799038"/>
                </a:cubicBezTo>
                <a:cubicBezTo>
                  <a:pt x="-43542" y="485083"/>
                  <a:pt x="42168" y="232708"/>
                  <a:pt x="0" y="159811"/>
                </a:cubicBezTo>
                <a:close/>
              </a:path>
              <a:path w="9700953" h="958849" stroke="0" extrusionOk="0">
                <a:moveTo>
                  <a:pt x="0" y="159811"/>
                </a:moveTo>
                <a:cubicBezTo>
                  <a:pt x="-1233" y="72708"/>
                  <a:pt x="74769" y="-1979"/>
                  <a:pt x="159811" y="0"/>
                </a:cubicBezTo>
                <a:cubicBezTo>
                  <a:pt x="2936882" y="114556"/>
                  <a:pt x="5631514" y="-105465"/>
                  <a:pt x="9541142" y="0"/>
                </a:cubicBezTo>
                <a:cubicBezTo>
                  <a:pt x="9631360" y="10617"/>
                  <a:pt x="9697283" y="56495"/>
                  <a:pt x="9700953" y="159811"/>
                </a:cubicBezTo>
                <a:cubicBezTo>
                  <a:pt x="9734664" y="378203"/>
                  <a:pt x="9711329" y="718866"/>
                  <a:pt x="9700953" y="799038"/>
                </a:cubicBezTo>
                <a:cubicBezTo>
                  <a:pt x="9686041" y="881064"/>
                  <a:pt x="9636141" y="952415"/>
                  <a:pt x="9541142" y="958849"/>
                </a:cubicBezTo>
                <a:cubicBezTo>
                  <a:pt x="6767325" y="937913"/>
                  <a:pt x="1898217" y="1074720"/>
                  <a:pt x="159811" y="958849"/>
                </a:cubicBezTo>
                <a:cubicBezTo>
                  <a:pt x="67913" y="958597"/>
                  <a:pt x="10818" y="879687"/>
                  <a:pt x="0" y="799038"/>
                </a:cubicBezTo>
                <a:cubicBezTo>
                  <a:pt x="-25428" y="493908"/>
                  <a:pt x="-39718" y="256148"/>
                  <a:pt x="0" y="159811"/>
                </a:cubicBezTo>
                <a:close/>
              </a:path>
            </a:pathLst>
          </a:custGeom>
          <a:solidFill>
            <a:srgbClr val="FF0000">
              <a:alpha val="50000"/>
            </a:srgbClr>
          </a:solidFill>
          <a:ln>
            <a:solidFill>
              <a:schemeClr val="tx1"/>
            </a:solidFill>
            <a:extLst>
              <a:ext uri="{C807C97D-BFC1-408E-A445-0C87EB9F89A2}">
                <ask:lineSketchStyleProps xmlns:ask="http://schemas.microsoft.com/office/drawing/2018/sketchyshapes" sd="1521794546">
                  <a:prstGeom prst="roundRect">
                    <a:avLst/>
                  </a:prstGeom>
                  <ask:type>
                    <ask:lineSketchCurved/>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ar-EG" i="0" dirty="0">
                <a:ln w="0"/>
                <a:solidFill>
                  <a:schemeClr val="tx1"/>
                </a:solidFill>
                <a:effectLst>
                  <a:outerShdw blurRad="38100" dist="19050" dir="2700000" algn="tl" rotWithShape="0">
                    <a:schemeClr val="dk1">
                      <a:alpha val="40000"/>
                    </a:schemeClr>
                  </a:outerShdw>
                </a:effectLst>
                <a:latin typeface="Roboto" panose="02000000000000000000" pitchFamily="2" charset="0"/>
              </a:rPr>
              <a:t>يمكن شراء وبيع أسهم صناديق الاستثمار في البورصة بنفس طريقة شراء الأسهم العادية.</a:t>
            </a:r>
            <a:endParaRPr lang="en-US" i="0" dirty="0">
              <a:ln w="0"/>
              <a:solidFill>
                <a:schemeClr val="tx1"/>
              </a:solidFill>
              <a:effectLst>
                <a:outerShdw blurRad="38100" dist="19050" dir="2700000" algn="tl" rotWithShape="0">
                  <a:schemeClr val="dk1">
                    <a:alpha val="40000"/>
                  </a:schemeClr>
                </a:outerShdw>
              </a:effectLst>
              <a:latin typeface="Roboto" panose="02000000000000000000" pitchFamily="2" charset="0"/>
            </a:endParaRPr>
          </a:p>
        </p:txBody>
      </p:sp>
      <p:sp>
        <p:nvSpPr>
          <p:cNvPr id="7" name="Rectangle 6">
            <a:extLst>
              <a:ext uri="{FF2B5EF4-FFF2-40B4-BE49-F238E27FC236}">
                <a16:creationId xmlns:a16="http://schemas.microsoft.com/office/drawing/2014/main" id="{4A27EDBB-1252-C15E-2593-7445DF51344A}"/>
              </a:ext>
            </a:extLst>
          </p:cNvPr>
          <p:cNvSpPr/>
          <p:nvPr/>
        </p:nvSpPr>
        <p:spPr>
          <a:xfrm>
            <a:off x="9637231" y="1336026"/>
            <a:ext cx="2560316" cy="1569660"/>
          </a:xfrm>
          <a:prstGeom prst="rect">
            <a:avLst/>
          </a:prstGeom>
          <a:noFill/>
        </p:spPr>
        <p:txBody>
          <a:bodyPr wrap="none" lIns="91440" tIns="45720" rIns="91440" bIns="45720">
            <a:spAutoFit/>
          </a:bodyPr>
          <a:lstStyle/>
          <a:p>
            <a:pPr algn="ctr"/>
            <a:r>
              <a:rPr lang="en-US" sz="3200" b="1" spc="50" dirty="0">
                <a:ln w="0"/>
                <a:solidFill>
                  <a:srgbClr val="00B050"/>
                </a:solidFill>
                <a:effectLst>
                  <a:innerShdw blurRad="63500" dist="50800" dir="13500000">
                    <a:srgbClr val="000000">
                      <a:alpha val="50000"/>
                    </a:srgbClr>
                  </a:innerShdw>
                </a:effectLst>
                <a:latin typeface="Roboto" panose="02000000000000000000" pitchFamily="2" charset="0"/>
              </a:rPr>
              <a:t>ETF</a:t>
            </a:r>
          </a:p>
          <a:p>
            <a:pPr algn="ctr"/>
            <a:r>
              <a:rPr lang="en-US" sz="3200" b="1" spc="50" dirty="0">
                <a:ln w="0"/>
                <a:solidFill>
                  <a:schemeClr val="bg2"/>
                </a:solidFill>
                <a:effectLst>
                  <a:innerShdw blurRad="63500" dist="50800" dir="13500000">
                    <a:srgbClr val="000000">
                      <a:alpha val="50000"/>
                    </a:srgbClr>
                  </a:innerShdw>
                </a:effectLst>
                <a:latin typeface="Roboto" panose="02000000000000000000" pitchFamily="2" charset="0"/>
              </a:rPr>
              <a:t>Or,</a:t>
            </a:r>
          </a:p>
          <a:p>
            <a:pPr algn="ctr"/>
            <a:r>
              <a:rPr lang="en-US" sz="3200" b="1" spc="50" dirty="0">
                <a:ln w="0"/>
                <a:solidFill>
                  <a:srgbClr val="00B0F0"/>
                </a:solidFill>
                <a:effectLst>
                  <a:innerShdw blurRad="63500" dist="50800" dir="13500000">
                    <a:srgbClr val="000000">
                      <a:alpha val="50000"/>
                    </a:srgbClr>
                  </a:innerShdw>
                </a:effectLst>
                <a:latin typeface="Roboto" panose="02000000000000000000" pitchFamily="2" charset="0"/>
              </a:rPr>
              <a:t>Mutual Fund</a:t>
            </a:r>
            <a:endParaRPr lang="en-US" sz="3200" b="1" spc="50" dirty="0">
              <a:ln w="0"/>
              <a:solidFill>
                <a:srgbClr val="00B0F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418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
            <a:extLst>
              <a:ext uri="{FF2B5EF4-FFF2-40B4-BE49-F238E27FC236}">
                <a16:creationId xmlns:a16="http://schemas.microsoft.com/office/drawing/2014/main" id="{292240BF-DAEF-9372-A38D-78F3509B052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6A4615F-34DF-5873-C0C5-667234FB13B9}"/>
              </a:ext>
            </a:extLst>
          </p:cNvPr>
          <p:cNvSpPr/>
          <p:nvPr/>
        </p:nvSpPr>
        <p:spPr>
          <a:xfrm>
            <a:off x="6072149" y="194658"/>
            <a:ext cx="4372495" cy="627611"/>
          </a:xfrm>
          <a:prstGeom prst="round2DiagRect">
            <a:avLst/>
          </a:prstGeom>
          <a:solidFill>
            <a:schemeClr val="tx1"/>
          </a:solidFill>
          <a:effectLst>
            <a:glow rad="101600">
              <a:schemeClr val="accent3">
                <a:satMod val="175000"/>
                <a:alpha val="40000"/>
              </a:schemeClr>
            </a:glow>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ar-EG" sz="3200" dirty="0">
                <a:ln w="0"/>
                <a:solidFill>
                  <a:srgbClr val="00B050"/>
                </a:solidFill>
                <a:effectLst>
                  <a:outerShdw blurRad="38100" dist="19050" dir="2700000" algn="tl" rotWithShape="0">
                    <a:schemeClr val="dk1">
                      <a:alpha val="40000"/>
                    </a:schemeClr>
                  </a:outerShdw>
                </a:effectLst>
              </a:rPr>
              <a:t>المؤشرات </a:t>
            </a:r>
            <a:r>
              <a:rPr lang="ar-EG" sz="3200" dirty="0">
                <a:ln w="0"/>
                <a:solidFill>
                  <a:srgbClr val="FF0000"/>
                </a:solidFill>
                <a:effectLst>
                  <a:outerShdw blurRad="38100" dist="19050" dir="2700000" algn="tl" rotWithShape="0">
                    <a:schemeClr val="dk1">
                      <a:alpha val="40000"/>
                    </a:schemeClr>
                  </a:outerShdw>
                </a:effectLst>
              </a:rPr>
              <a:t>والأسهم</a:t>
            </a:r>
            <a:endParaRPr lang="en-US" sz="3200" dirty="0">
              <a:ln w="0"/>
              <a:solidFill>
                <a:srgbClr val="FF0000"/>
              </a:solidFill>
              <a:effectLst>
                <a:outerShdw blurRad="38100" dist="19050" dir="2700000" algn="tl" rotWithShape="0">
                  <a:schemeClr val="dk1">
                    <a:alpha val="40000"/>
                  </a:schemeClr>
                </a:outerShdw>
              </a:effectLst>
            </a:endParaRPr>
          </a:p>
        </p:txBody>
      </p:sp>
      <p:sp>
        <p:nvSpPr>
          <p:cNvPr id="6" name="Explosion: 8 Points 5">
            <a:extLst>
              <a:ext uri="{FF2B5EF4-FFF2-40B4-BE49-F238E27FC236}">
                <a16:creationId xmlns:a16="http://schemas.microsoft.com/office/drawing/2014/main" id="{B40A36E8-6D24-6829-722E-1BCB31F2E8ED}"/>
              </a:ext>
            </a:extLst>
          </p:cNvPr>
          <p:cNvSpPr/>
          <p:nvPr/>
        </p:nvSpPr>
        <p:spPr>
          <a:xfrm>
            <a:off x="10227920" y="73915"/>
            <a:ext cx="342604" cy="312628"/>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Diagonal Corners Rounded 9">
            <a:extLst>
              <a:ext uri="{FF2B5EF4-FFF2-40B4-BE49-F238E27FC236}">
                <a16:creationId xmlns:a16="http://schemas.microsoft.com/office/drawing/2014/main" id="{C8B6A38C-5A71-769C-D185-9F84D81AC44F}"/>
              </a:ext>
            </a:extLst>
          </p:cNvPr>
          <p:cNvSpPr/>
          <p:nvPr/>
        </p:nvSpPr>
        <p:spPr>
          <a:xfrm>
            <a:off x="195349" y="1266502"/>
            <a:ext cx="11134898" cy="3671258"/>
          </a:xfrm>
          <a:prstGeom prst="round2DiagRect">
            <a:avLst/>
          </a:prstGeom>
          <a:effectLst>
            <a:outerShdw blurRad="76200" dist="12700" dir="2700000" sy="-23000" kx="-8004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ar-EG" sz="3600" b="1" dirty="0">
                <a:ln/>
                <a:solidFill>
                  <a:srgbClr val="FF0000"/>
                </a:solidFill>
                <a:latin typeface="Calibri" panose="020F0502020204030204" pitchFamily="34" charset="0"/>
                <a:ea typeface="Calibri" panose="020F0502020204030204" pitchFamily="34" charset="0"/>
                <a:cs typeface="Arial" panose="020B0604020202020204" pitchFamily="34" charset="0"/>
              </a:rPr>
              <a:t>مؤشر سوق الأسهم </a:t>
            </a:r>
            <a:r>
              <a:rPr lang="ar-EG" sz="3600" b="1" dirty="0">
                <a:ln/>
                <a:solidFill>
                  <a:schemeClr val="accent3"/>
                </a:solidFill>
                <a:latin typeface="Calibri" panose="020F0502020204030204" pitchFamily="34" charset="0"/>
                <a:ea typeface="Calibri" panose="020F0502020204030204" pitchFamily="34" charset="0"/>
                <a:cs typeface="Arial" panose="020B0604020202020204" pitchFamily="34" charset="0"/>
              </a:rPr>
              <a:t>هو مصطلح نسبي لـ" سلة " الأوراق المالية مجتمعة معا بناء على معيار محدد. </a:t>
            </a:r>
          </a:p>
          <a:p>
            <a:pPr algn="ctr"/>
            <a:endParaRPr lang="ar-EG" sz="36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a:p>
            <a:pPr algn="ctr"/>
            <a:r>
              <a:rPr lang="ar-EG" sz="3600" b="1" dirty="0">
                <a:ln/>
                <a:solidFill>
                  <a:schemeClr val="accent3"/>
                </a:solidFill>
                <a:latin typeface="Calibri" panose="020F0502020204030204" pitchFamily="34" charset="0"/>
                <a:ea typeface="Calibri" panose="020F0502020204030204" pitchFamily="34" charset="0"/>
                <a:cs typeface="Arial" panose="020B0604020202020204" pitchFamily="34" charset="0"/>
              </a:rPr>
              <a:t>على سبيل المثال ، تتضمن بعض المؤشرات أسهم أكبر الشركات التجارية في الولايات المتحدة</a:t>
            </a:r>
            <a:endParaRPr lang="en-US" sz="3600" b="1" dirty="0">
              <a:ln/>
              <a:solidFill>
                <a:srgbClr val="FF0000"/>
              </a:solidFill>
            </a:endParaRPr>
          </a:p>
        </p:txBody>
      </p:sp>
      <p:sp>
        <p:nvSpPr>
          <p:cNvPr id="9" name="Explosion: 8 Points 8">
            <a:extLst>
              <a:ext uri="{FF2B5EF4-FFF2-40B4-BE49-F238E27FC236}">
                <a16:creationId xmlns:a16="http://schemas.microsoft.com/office/drawing/2014/main" id="{BCAA996B-6DC5-4081-9788-C23D16725A0A}"/>
              </a:ext>
            </a:extLst>
          </p:cNvPr>
          <p:cNvSpPr/>
          <p:nvPr/>
        </p:nvSpPr>
        <p:spPr>
          <a:xfrm>
            <a:off x="10965997" y="1018308"/>
            <a:ext cx="522515" cy="496389"/>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0B3F86-4418-EC7E-C30E-B72AAFE67C02}"/>
              </a:ext>
            </a:extLst>
          </p:cNvPr>
          <p:cNvSpPr txBox="1"/>
          <p:nvPr/>
        </p:nvSpPr>
        <p:spPr>
          <a:xfrm>
            <a:off x="5647266" y="3450166"/>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D52F9D0A-FE33-7B1B-5893-C0AF2526DECA}"/>
              </a:ext>
            </a:extLst>
          </p:cNvPr>
          <p:cNvSpPr>
            <a:spLocks noGrp="1"/>
          </p:cNvSpPr>
          <p:nvPr>
            <p:ph type="sldNum" sz="quarter" idx="12"/>
          </p:nvPr>
        </p:nvSpPr>
        <p:spPr>
          <a:xfrm>
            <a:off x="10346267" y="5900208"/>
            <a:ext cx="1142245" cy="669925"/>
          </a:xfrm>
        </p:spPr>
        <p:txBody>
          <a:bodyPr/>
          <a:lstStyle/>
          <a:p>
            <a:r>
              <a:rPr lang="en-US" sz="8000" dirty="0">
                <a:solidFill>
                  <a:schemeClr val="tx1"/>
                </a:solidFill>
              </a:rPr>
              <a:t>8</a:t>
            </a:r>
          </a:p>
        </p:txBody>
      </p:sp>
      <p:pic>
        <p:nvPicPr>
          <p:cNvPr id="16" name="Graphic 15" descr="Lightbulb and gear with solid fill">
            <a:extLst>
              <a:ext uri="{FF2B5EF4-FFF2-40B4-BE49-F238E27FC236}">
                <a16:creationId xmlns:a16="http://schemas.microsoft.com/office/drawing/2014/main" id="{F39B2CE9-FFB0-5F5E-9848-E8958085D5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6413" y="1700822"/>
            <a:ext cx="1387667" cy="1387667"/>
          </a:xfrm>
          <a:prstGeom prst="rect">
            <a:avLst/>
          </a:prstGeom>
        </p:spPr>
      </p:pic>
    </p:spTree>
    <p:extLst>
      <p:ext uri="{BB962C8B-B14F-4D97-AF65-F5344CB8AC3E}">
        <p14:creationId xmlns:p14="http://schemas.microsoft.com/office/powerpoint/2010/main" val="383946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6"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par>
                          <p:cTn id="28" fill="hold">
                            <p:stCondLst>
                              <p:cond delay="4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par>
                          <p:cTn id="31" fill="hold">
                            <p:stCondLst>
                              <p:cond delay="18001"/>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9001"/>
                            </p:stCondLst>
                            <p:childTnLst>
                              <p:par>
                                <p:cTn id="38" presetID="26"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9"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1977</TotalTime>
  <Words>919</Words>
  <Application>Microsoft Office PowerPoint</Application>
  <PresentationFormat>Widescreen</PresentationFormat>
  <Paragraphs>129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Century Gothic</vt:lpstr>
      <vt:lpstr>Merriweather Sans</vt:lpstr>
      <vt:lpstr>Open Sans</vt:lpstr>
      <vt:lpstr>Roboto</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 Taha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كورس التداول للمبتدأين From A to Z</dc:title>
  <dc:creator>Eslam.salman</dc:creator>
  <cp:lastModifiedBy>Eslam.salman</cp:lastModifiedBy>
  <cp:revision>244</cp:revision>
  <dcterms:created xsi:type="dcterms:W3CDTF">2023-04-11T21:53:46Z</dcterms:created>
  <dcterms:modified xsi:type="dcterms:W3CDTF">2023-05-18T12:26:58Z</dcterms:modified>
</cp:coreProperties>
</file>